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00" r:id="rId2"/>
    <p:sldId id="489" r:id="rId3"/>
    <p:sldId id="552" r:id="rId4"/>
    <p:sldId id="551" r:id="rId5"/>
    <p:sldId id="685" r:id="rId6"/>
    <p:sldId id="674" r:id="rId7"/>
    <p:sldId id="577" r:id="rId8"/>
    <p:sldId id="637" r:id="rId9"/>
    <p:sldId id="636" r:id="rId10"/>
    <p:sldId id="630" r:id="rId11"/>
    <p:sldId id="658" r:id="rId12"/>
    <p:sldId id="659" r:id="rId13"/>
    <p:sldId id="660" r:id="rId14"/>
    <p:sldId id="632" r:id="rId15"/>
    <p:sldId id="631" r:id="rId16"/>
    <p:sldId id="681" r:id="rId17"/>
    <p:sldId id="683" r:id="rId18"/>
    <p:sldId id="684" r:id="rId19"/>
    <p:sldId id="638" r:id="rId20"/>
    <p:sldId id="639" r:id="rId21"/>
    <p:sldId id="616" r:id="rId22"/>
    <p:sldId id="599" r:id="rId23"/>
    <p:sldId id="612" r:id="rId24"/>
    <p:sldId id="671" r:id="rId25"/>
    <p:sldId id="673" r:id="rId26"/>
    <p:sldId id="602" r:id="rId27"/>
    <p:sldId id="672" r:id="rId28"/>
    <p:sldId id="675" r:id="rId29"/>
    <p:sldId id="676" r:id="rId30"/>
    <p:sldId id="677" r:id="rId31"/>
    <p:sldId id="678" r:id="rId32"/>
    <p:sldId id="679" r:id="rId33"/>
    <p:sldId id="613" r:id="rId34"/>
    <p:sldId id="680" r:id="rId35"/>
    <p:sldId id="614" r:id="rId36"/>
    <p:sldId id="624" r:id="rId37"/>
    <p:sldId id="625" r:id="rId38"/>
    <p:sldId id="651" r:id="rId39"/>
    <p:sldId id="652" r:id="rId40"/>
    <p:sldId id="653" r:id="rId41"/>
    <p:sldId id="654" r:id="rId42"/>
    <p:sldId id="655" r:id="rId43"/>
    <p:sldId id="656" r:id="rId44"/>
    <p:sldId id="661" r:id="rId45"/>
    <p:sldId id="572" r:id="rId46"/>
    <p:sldId id="629" r:id="rId47"/>
    <p:sldId id="643" r:id="rId48"/>
    <p:sldId id="644" r:id="rId49"/>
    <p:sldId id="641" r:id="rId50"/>
    <p:sldId id="642" r:id="rId51"/>
    <p:sldId id="645" r:id="rId52"/>
    <p:sldId id="646" r:id="rId53"/>
    <p:sldId id="647" r:id="rId54"/>
    <p:sldId id="648" r:id="rId55"/>
    <p:sldId id="650" r:id="rId56"/>
    <p:sldId id="580" r:id="rId57"/>
    <p:sldId id="306" r:id="rId5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6C6E"/>
    <a:srgbClr val="61D836"/>
    <a:srgbClr val="00A2FF"/>
    <a:srgbClr val="E86111"/>
    <a:srgbClr val="76D6FF"/>
    <a:srgbClr val="7A81FF"/>
    <a:srgbClr val="E72825"/>
    <a:srgbClr val="F2F3F2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9"/>
    <p:restoredTop sz="96327" autoAdjust="0"/>
  </p:normalViewPr>
  <p:slideViewPr>
    <p:cSldViewPr snapToGrid="0">
      <p:cViewPr>
        <p:scale>
          <a:sx n="60" d="100"/>
          <a:sy n="60" d="100"/>
        </p:scale>
        <p:origin x="14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662583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8977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982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32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5878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52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5898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3556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5956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0338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1219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1806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0092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8889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93591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5281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76632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6648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89170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30141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14495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42163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153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8320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52006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13810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39173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78226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6936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92042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99582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10110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88875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5489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66620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48899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99150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03326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9105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23367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57678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15291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36042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66632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3721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53097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8273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98934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12257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0798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8328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4338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5688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6645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训练营ppt模版-8.jpg" descr="训练营ppt模版-8.jpg">
            <a:extLst>
              <a:ext uri="{FF2B5EF4-FFF2-40B4-BE49-F238E27FC236}">
                <a16:creationId xmlns:a16="http://schemas.microsoft.com/office/drawing/2014/main" id="{B9892DC8-92CB-A24A-907D-3D1BA33F1D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在此键入姓名">
            <a:extLst>
              <a:ext uri="{FF2B5EF4-FFF2-40B4-BE49-F238E27FC236}">
                <a16:creationId xmlns:a16="http://schemas.microsoft.com/office/drawing/2014/main" id="{4447DDA6-149F-AB40-99FC-150E6893E035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44750" y="7674780"/>
            <a:ext cx="5325176" cy="116442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spcBef>
                <a:spcPts val="0"/>
              </a:spcBef>
              <a:defRPr sz="6900">
                <a:solidFill>
                  <a:schemeClr val="bg1"/>
                </a:solidFill>
              </a:defRPr>
            </a:lvl1pPr>
          </a:lstStyle>
          <a:p>
            <a:r>
              <a:t>在此键入姓名</a:t>
            </a:r>
          </a:p>
        </p:txBody>
      </p:sp>
      <p:sp>
        <p:nvSpPr>
          <p:cNvPr id="6" name="在此键入tittle">
            <a:extLst>
              <a:ext uri="{FF2B5EF4-FFF2-40B4-BE49-F238E27FC236}">
                <a16:creationId xmlns:a16="http://schemas.microsoft.com/office/drawing/2014/main" id="{AD0AEF1D-EC82-1B42-A6CC-5B36FD56C8D1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2447620" y="9163050"/>
            <a:ext cx="2929782" cy="7747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3800">
                <a:solidFill>
                  <a:srgbClr val="E4F4F9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在此键入姓名">
            <a:extLst>
              <a:ext uri="{FF2B5EF4-FFF2-40B4-BE49-F238E27FC236}">
                <a16:creationId xmlns:a16="http://schemas.microsoft.com/office/drawing/2014/main" id="{B2097A4E-BA18-2F45-B581-AD82B5444285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444750" y="2514540"/>
            <a:ext cx="15758583" cy="368306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7200" b="0" i="0">
                <a:solidFill>
                  <a:srgbClr val="FFFFFF"/>
                </a:solidFill>
                <a:latin typeface="Helvetica" pitchFamily="2" charset="0"/>
              </a:defRPr>
            </a:lvl1pPr>
          </a:lstStyle>
          <a:p>
            <a:r>
              <a:rPr lang="zh-CN" altLang="en-US"/>
              <a:t>架构师训练营 </a:t>
            </a:r>
            <a:r>
              <a:rPr lang="en-US" altLang="zh-CN"/>
              <a:t>–</a:t>
            </a:r>
            <a:r>
              <a:rPr lang="zh-CN" altLang="en-US"/>
              <a:t> 模块 </a:t>
            </a:r>
            <a:r>
              <a:rPr lang="en-US" altLang="zh-CN"/>
              <a:t>X</a:t>
            </a:r>
          </a:p>
          <a:p>
            <a:endParaRPr lang="en-US" altLang="zh-CN"/>
          </a:p>
          <a:p>
            <a:r>
              <a:rPr lang="zh-CN" altLang="en-US"/>
              <a:t>第</a:t>
            </a:r>
            <a:r>
              <a:rPr lang="en-US" altLang="zh-CN"/>
              <a:t>X</a:t>
            </a:r>
            <a:r>
              <a:rPr lang="zh-CN" altLang="en-US"/>
              <a:t>课：课程名称</a:t>
            </a: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训练营ppt模版-2.jpg" descr="训练营ppt模版-2.jpg">
            <a:extLst>
              <a:ext uri="{FF2B5EF4-FFF2-40B4-BE49-F238E27FC236}">
                <a16:creationId xmlns:a16="http://schemas.microsoft.com/office/drawing/2014/main" id="{2C362B90-A864-D84D-A06A-06391A2BB9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9327506" y="3700462"/>
            <a:ext cx="12164954" cy="77939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目录">
            <a:extLst>
              <a:ext uri="{FF2B5EF4-FFF2-40B4-BE49-F238E27FC236}">
                <a16:creationId xmlns:a16="http://schemas.microsoft.com/office/drawing/2014/main" id="{DF971C0E-1DBC-6948-81F0-FD763979103D}"/>
              </a:ext>
            </a:extLst>
          </p:cNvPr>
          <p:cNvSpPr txBox="1"/>
          <p:nvPr userDrawn="1"/>
        </p:nvSpPr>
        <p:spPr>
          <a:xfrm>
            <a:off x="3758952" y="3700462"/>
            <a:ext cx="267701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18B2E8"/>
                </a:solidFill>
              </a:defRPr>
            </a:lvl1pPr>
          </a:lstStyle>
          <a:p>
            <a:r>
              <a:rPr dirty="0" err="1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目录</a:t>
            </a:r>
            <a:endParaRPr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019241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文本">
            <a:extLst>
              <a:ext uri="{FF2B5EF4-FFF2-40B4-BE49-F238E27FC236}">
                <a16:creationId xmlns:a16="http://schemas.microsoft.com/office/drawing/2014/main" id="{302D6EFD-7EFF-E74C-917D-0E27A8B678F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" altLang="zh-CN"/>
              <a:t>Title Text</a:t>
            </a:r>
            <a:endParaRPr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F1150E6-3E6B-384B-BD86-B2A89DDC3B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3200">
                <a:solidFill>
                  <a:schemeClr val="tx1"/>
                </a:solidFill>
              </a:defRPr>
            </a:lvl3pPr>
            <a:lvl4pPr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76057628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训练营ppt模版.jpg" descr="训练营ppt模版.jpg">
            <a:extLst>
              <a:ext uri="{FF2B5EF4-FFF2-40B4-BE49-F238E27FC236}">
                <a16:creationId xmlns:a16="http://schemas.microsoft.com/office/drawing/2014/main" id="{932E1BDC-E897-094F-BC18-A848CD2FE7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标题文本">
            <a:extLst>
              <a:ext uri="{FF2B5EF4-FFF2-40B4-BE49-F238E27FC236}">
                <a16:creationId xmlns:a16="http://schemas.microsoft.com/office/drawing/2014/main" id="{302D6EFD-7EFF-E74C-917D-0E27A8B678F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" altLang="zh-CN"/>
              <a:t>Title Text</a:t>
            </a:r>
            <a:endParaRPr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F1150E6-3E6B-384B-BD86-B2A89DDC3B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3200">
                <a:solidFill>
                  <a:schemeClr val="tx1"/>
                </a:solidFill>
              </a:defRPr>
            </a:lvl3pPr>
            <a:lvl4pPr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11194518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7635DE-DDE0-0042-8EE7-D96300263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58200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训练营ppt模版-6.jpg" descr="训练营ppt模版-6.jpg">
            <a:extLst>
              <a:ext uri="{FF2B5EF4-FFF2-40B4-BE49-F238E27FC236}">
                <a16:creationId xmlns:a16="http://schemas.microsoft.com/office/drawing/2014/main" id="{20DD8410-0422-A148-9BAD-B1E81EBE22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099875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rgbClr val="3A3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8800" y="2244726"/>
            <a:ext cx="20726401" cy="4775200"/>
          </a:xfrm>
        </p:spPr>
        <p:txBody>
          <a:bodyPr anchor="b">
            <a:normAutofit/>
          </a:bodyPr>
          <a:lstStyle>
            <a:lvl1pPr algn="ctr">
              <a:defRPr sz="8763"/>
            </a:lvl1pPr>
          </a:lstStyle>
          <a:p>
            <a:r>
              <a:rPr lang="zh-CN" altLang="en-US" dirty="0"/>
              <a:t>演讲标题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1" y="7204076"/>
            <a:ext cx="18288000" cy="3311524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644" indent="0" algn="ctr">
              <a:buNone/>
              <a:defRPr sz="2998"/>
            </a:lvl2pPr>
            <a:lvl3pPr marL="1371771" indent="0" algn="ctr">
              <a:buNone/>
              <a:defRPr sz="2701"/>
            </a:lvl3pPr>
            <a:lvl4pPr marL="2057415" indent="0" algn="ctr">
              <a:buNone/>
              <a:defRPr sz="2400"/>
            </a:lvl4pPr>
            <a:lvl5pPr marL="2743543" indent="0" algn="ctr">
              <a:buNone/>
              <a:defRPr sz="2400"/>
            </a:lvl5pPr>
            <a:lvl6pPr marL="3429187" indent="0" algn="ctr">
              <a:buNone/>
              <a:defRPr sz="2400"/>
            </a:lvl6pPr>
            <a:lvl7pPr marL="4114830" indent="0" algn="ctr">
              <a:buNone/>
              <a:defRPr sz="2400"/>
            </a:lvl7pPr>
            <a:lvl8pPr marL="4800958" indent="0" algn="ctr">
              <a:buNone/>
              <a:defRPr sz="2400"/>
            </a:lvl8pPr>
            <a:lvl9pPr marL="5486602" indent="0" algn="ctr">
              <a:buNone/>
              <a:defRPr sz="2400"/>
            </a:lvl9pPr>
          </a:lstStyle>
          <a:p>
            <a:r>
              <a:rPr lang="zh-CN" altLang="en-US" dirty="0"/>
              <a:t>姓名 </a:t>
            </a:r>
            <a:r>
              <a:rPr lang="en-US" altLang="zh-CN" dirty="0"/>
              <a:t>/</a:t>
            </a:r>
            <a:r>
              <a:rPr lang="zh-CN" altLang="en-US" dirty="0"/>
              <a:t> 公司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5CCD09-D9C0-9B48-A616-2E6C8A8EF2CE}"/>
              </a:ext>
            </a:extLst>
          </p:cNvPr>
          <p:cNvSpPr txBox="1"/>
          <p:nvPr userDrawn="1"/>
        </p:nvSpPr>
        <p:spPr>
          <a:xfrm>
            <a:off x="23164800" y="102523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70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2997200"/>
            <a:ext cx="21005800" cy="894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2pPr marL="1270000" indent="-635000"/>
            <a:lvl3pPr marL="1905000" indent="-635000"/>
            <a:lvl4pPr marL="2540000" indent="-635000"/>
            <a:lvl5pPr marL="3175000" indent="-635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/>
          <a:p>
            <a:r>
              <a:rPr lang="en" altLang="zh-CN"/>
              <a:t>Title Text</a:t>
            </a:r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46001" y="13081000"/>
            <a:ext cx="479298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 Light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25531BA8-7B85-A547-9043-9DA89613ACA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900" y="96253"/>
            <a:ext cx="4483100" cy="1295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59" r:id="rId3"/>
    <p:sldLayoutId id="2147483661" r:id="rId4"/>
    <p:sldLayoutId id="2147483660" r:id="rId5"/>
    <p:sldLayoutId id="2147483658" r:id="rId6"/>
    <p:sldLayoutId id="2147483662" r:id="rId7"/>
  </p:sldLayoutIdLst>
  <p:transition spd="med"/>
  <p:txStyles>
    <p:titleStyle>
      <a:lvl1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800" b="1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Helvetica Light"/>
        </a:defRPr>
      </a:lvl1pPr>
      <a:lvl2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1pPr>
      <a:lvl2pPr marL="1270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 typeface="Arial" panose="020B0604020202020204" pitchFamily="34" charset="0"/>
        <a:buChar char="•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2pPr>
      <a:lvl3pPr marL="1905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3pPr>
      <a:lvl4pPr marL="2540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4pPr>
      <a:lvl5pPr marL="3175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5pPr>
      <a:lvl6pPr marL="3677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6pPr>
      <a:lvl7pPr marL="4312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7pPr>
      <a:lvl8pPr marL="4947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8pPr>
      <a:lvl9pPr marL="5582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9pPr>
    </p:bodyStyle>
    <p:otherStyle>
      <a:lvl1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tiff"/><Relationship Id="rId4" Type="http://schemas.openxmlformats.org/officeDocument/2006/relationships/image" Target="../media/image4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tiff"/><Relationship Id="rId4" Type="http://schemas.openxmlformats.org/officeDocument/2006/relationships/image" Target="../media/image4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tiff"/><Relationship Id="rId4" Type="http://schemas.openxmlformats.org/officeDocument/2006/relationships/image" Target="../media/image4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tiff"/><Relationship Id="rId4" Type="http://schemas.openxmlformats.org/officeDocument/2006/relationships/image" Target="../media/image4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tiff"/><Relationship Id="rId4" Type="http://schemas.openxmlformats.org/officeDocument/2006/relationships/image" Target="../media/image4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tiff"/><Relationship Id="rId4" Type="http://schemas.openxmlformats.org/officeDocument/2006/relationships/image" Target="../media/image4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tiff"/><Relationship Id="rId4" Type="http://schemas.openxmlformats.org/officeDocument/2006/relationships/image" Target="../media/image42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tiff"/><Relationship Id="rId4" Type="http://schemas.openxmlformats.org/officeDocument/2006/relationships/image" Target="../media/image4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sv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18DDB03-E206-A241-B4A7-5B8CB4D234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44750" y="8566320"/>
            <a:ext cx="1872307" cy="1164421"/>
          </a:xfrm>
        </p:spPr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林溪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CE3FBE-875E-6A47-BB06-3EC82928AE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44750" y="2635746"/>
            <a:ext cx="19180810" cy="4544834"/>
          </a:xfrm>
        </p:spPr>
        <p:txBody>
          <a:bodyPr/>
          <a:lstStyle/>
          <a:p>
            <a:r>
              <a:rPr kumimoji="1" lang="zh-CN" altLang="en-US" sz="9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前端训练营</a:t>
            </a:r>
            <a:endParaRPr kumimoji="1" lang="en-US" altLang="zh-CN" sz="9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9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9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8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模块二  </a:t>
            </a:r>
            <a:r>
              <a:rPr lang="zh-CN" altLang="en-US" sz="8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前端工程化</a:t>
            </a:r>
            <a:endParaRPr kumimoji="1" lang="zh-CN" altLang="en-US" sz="8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8EC030-21E9-0C42-811E-EBB49A2C07DB}"/>
              </a:ext>
            </a:extLst>
          </p:cNvPr>
          <p:cNvSpPr txBox="1"/>
          <p:nvPr/>
        </p:nvSpPr>
        <p:spPr>
          <a:xfrm>
            <a:off x="5458691" y="-85898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11428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1" y="94451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工作流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A8D4E046-B12A-9B45-BCE9-58FC9EC645B2}"/>
              </a:ext>
            </a:extLst>
          </p:cNvPr>
          <p:cNvSpPr/>
          <p:nvPr/>
        </p:nvSpPr>
        <p:spPr>
          <a:xfrm>
            <a:off x="8059756" y="501665"/>
            <a:ext cx="8980768" cy="1355107"/>
          </a:xfrm>
          <a:prstGeom prst="roundRect">
            <a:avLst>
              <a:gd name="adj" fmla="val 4238"/>
            </a:avLst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Git flow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33C16D-01A0-BE4E-A456-ED460AC92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260" y="2356740"/>
            <a:ext cx="13638991" cy="654732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4FCB21A-A311-E546-A7F5-93F65E32D208}"/>
              </a:ext>
            </a:extLst>
          </p:cNvPr>
          <p:cNvSpPr/>
          <p:nvPr/>
        </p:nvSpPr>
        <p:spPr>
          <a:xfrm>
            <a:off x="3442816" y="10761742"/>
            <a:ext cx="9541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rgbClr val="303030"/>
                </a:solidFill>
                <a:latin typeface="Helvetica Neue" panose="02000503000000020004" pitchFamily="2" charset="0"/>
              </a:rPr>
              <a:t>优点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33AB98-D79B-7D43-A1E0-90B53DB414CA}"/>
              </a:ext>
            </a:extLst>
          </p:cNvPr>
          <p:cNvSpPr txBox="1"/>
          <p:nvPr/>
        </p:nvSpPr>
        <p:spPr>
          <a:xfrm>
            <a:off x="978603" y="10355968"/>
            <a:ext cx="1260980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分支各司其职，覆盖大部分开发场景。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F07999-3C74-2B44-B445-FA14110C1277}"/>
              </a:ext>
            </a:extLst>
          </p:cNvPr>
          <p:cNvSpPr txBox="1"/>
          <p:nvPr/>
        </p:nvSpPr>
        <p:spPr>
          <a:xfrm>
            <a:off x="978603" y="9277699"/>
            <a:ext cx="343986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优点：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70B7EB-0973-5645-98FB-F082EFC3575F}"/>
              </a:ext>
            </a:extLst>
          </p:cNvPr>
          <p:cNvSpPr txBox="1"/>
          <p:nvPr/>
        </p:nvSpPr>
        <p:spPr>
          <a:xfrm>
            <a:off x="1010574" y="11157239"/>
            <a:ext cx="1260980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预期 </a:t>
            </a:r>
            <a:r>
              <a:rPr kumimoji="1"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master 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分支中任何 </a:t>
            </a:r>
            <a:r>
              <a:rPr kumimoji="1"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commit 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都是可部署的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1DFF03F-6E31-844C-94F3-5BDEBFAD393D}"/>
              </a:ext>
            </a:extLst>
          </p:cNvPr>
          <p:cNvSpPr txBox="1"/>
          <p:nvPr/>
        </p:nvSpPr>
        <p:spPr>
          <a:xfrm>
            <a:off x="1010574" y="12017647"/>
            <a:ext cx="1232265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严格按照流程执行，出现重大事故的情形会大大降低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A5F19B-1DF8-5F46-9846-CC3FAA6760F7}"/>
              </a:ext>
            </a:extLst>
          </p:cNvPr>
          <p:cNvSpPr txBox="1"/>
          <p:nvPr/>
        </p:nvSpPr>
        <p:spPr>
          <a:xfrm>
            <a:off x="14077507" y="10339138"/>
            <a:ext cx="8633637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过于繁琐。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552BBEF-B9FF-C24E-A2B0-8A92076A3A85}"/>
              </a:ext>
            </a:extLst>
          </p:cNvPr>
          <p:cNvSpPr txBox="1"/>
          <p:nvPr/>
        </p:nvSpPr>
        <p:spPr>
          <a:xfrm>
            <a:off x="14045536" y="9305072"/>
            <a:ext cx="343986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缺点：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E44885D-C7EA-9F49-846F-19EDBBECEB22}"/>
              </a:ext>
            </a:extLst>
          </p:cNvPr>
          <p:cNvSpPr txBox="1"/>
          <p:nvPr/>
        </p:nvSpPr>
        <p:spPr>
          <a:xfrm>
            <a:off x="14077507" y="11184612"/>
            <a:ext cx="915951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master 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分支历史记录并不干净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B245287-FBCA-C14A-AAB6-1A5BDF47548B}"/>
              </a:ext>
            </a:extLst>
          </p:cNvPr>
          <p:cNvSpPr txBox="1"/>
          <p:nvPr/>
        </p:nvSpPr>
        <p:spPr>
          <a:xfrm>
            <a:off x="14077507" y="12045020"/>
            <a:ext cx="95546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对持续部署和 </a:t>
            </a:r>
            <a:r>
              <a:rPr kumimoji="1"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monorepo</a:t>
            </a:r>
            <a:r>
              <a:rPr kumimoji="1"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仓库不友好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2AD39F-0BFF-5345-A5D9-189F6CB9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2010" y="2356740"/>
            <a:ext cx="7607990" cy="661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60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1" y="94451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工作流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A8D4E046-B12A-9B45-BCE9-58FC9EC645B2}"/>
              </a:ext>
            </a:extLst>
          </p:cNvPr>
          <p:cNvSpPr/>
          <p:nvPr/>
        </p:nvSpPr>
        <p:spPr>
          <a:xfrm>
            <a:off x="8059756" y="501665"/>
            <a:ext cx="8980768" cy="1355107"/>
          </a:xfrm>
          <a:prstGeom prst="roundRect">
            <a:avLst>
              <a:gd name="adj" fmla="val 4238"/>
            </a:avLst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Github</a:t>
            </a:r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 flow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FCB21A-A311-E546-A7F5-93F65E32D208}"/>
              </a:ext>
            </a:extLst>
          </p:cNvPr>
          <p:cNvSpPr/>
          <p:nvPr/>
        </p:nvSpPr>
        <p:spPr>
          <a:xfrm>
            <a:off x="3442816" y="10761742"/>
            <a:ext cx="9541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rgbClr val="303030"/>
                </a:solidFill>
                <a:latin typeface="Helvetica Neue" panose="02000503000000020004" pitchFamily="2" charset="0"/>
              </a:rPr>
              <a:t>优点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33AB98-D79B-7D43-A1E0-90B53DB414CA}"/>
              </a:ext>
            </a:extLst>
          </p:cNvPr>
          <p:cNvSpPr txBox="1"/>
          <p:nvPr/>
        </p:nvSpPr>
        <p:spPr>
          <a:xfrm>
            <a:off x="978603" y="10355968"/>
            <a:ext cx="1260980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分支各司其职，覆盖大部分开发场景。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F07999-3C74-2B44-B445-FA14110C1277}"/>
              </a:ext>
            </a:extLst>
          </p:cNvPr>
          <p:cNvSpPr txBox="1"/>
          <p:nvPr/>
        </p:nvSpPr>
        <p:spPr>
          <a:xfrm>
            <a:off x="978603" y="9277699"/>
            <a:ext cx="343986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优点：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70B7EB-0973-5645-98FB-F082EFC3575F}"/>
              </a:ext>
            </a:extLst>
          </p:cNvPr>
          <p:cNvSpPr txBox="1"/>
          <p:nvPr/>
        </p:nvSpPr>
        <p:spPr>
          <a:xfrm>
            <a:off x="1010574" y="11157239"/>
            <a:ext cx="1260980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预期 </a:t>
            </a:r>
            <a:r>
              <a:rPr kumimoji="1"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master 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分支中任何 </a:t>
            </a:r>
            <a:r>
              <a:rPr kumimoji="1"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commit 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都是可部署的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1DFF03F-6E31-844C-94F3-5BDEBFAD393D}"/>
              </a:ext>
            </a:extLst>
          </p:cNvPr>
          <p:cNvSpPr txBox="1"/>
          <p:nvPr/>
        </p:nvSpPr>
        <p:spPr>
          <a:xfrm>
            <a:off x="1010574" y="12017647"/>
            <a:ext cx="1232265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严格按照流程执行，出现重大事故的情形会大大降低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A5F19B-1DF8-5F46-9846-CC3FAA6760F7}"/>
              </a:ext>
            </a:extLst>
          </p:cNvPr>
          <p:cNvSpPr txBox="1"/>
          <p:nvPr/>
        </p:nvSpPr>
        <p:spPr>
          <a:xfrm>
            <a:off x="14077507" y="10339138"/>
            <a:ext cx="8633637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过于繁琐。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552BBEF-B9FF-C24E-A2B0-8A92076A3A85}"/>
              </a:ext>
            </a:extLst>
          </p:cNvPr>
          <p:cNvSpPr txBox="1"/>
          <p:nvPr/>
        </p:nvSpPr>
        <p:spPr>
          <a:xfrm>
            <a:off x="14045536" y="9305072"/>
            <a:ext cx="343986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缺点：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E44885D-C7EA-9F49-846F-19EDBBECEB22}"/>
              </a:ext>
            </a:extLst>
          </p:cNvPr>
          <p:cNvSpPr txBox="1"/>
          <p:nvPr/>
        </p:nvSpPr>
        <p:spPr>
          <a:xfrm>
            <a:off x="14077507" y="11184612"/>
            <a:ext cx="915951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master 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分支历史记录并不干净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B245287-FBCA-C14A-AAB6-1A5BDF47548B}"/>
              </a:ext>
            </a:extLst>
          </p:cNvPr>
          <p:cNvSpPr txBox="1"/>
          <p:nvPr/>
        </p:nvSpPr>
        <p:spPr>
          <a:xfrm>
            <a:off x="14077507" y="12045020"/>
            <a:ext cx="95546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对持续部署和 </a:t>
            </a:r>
            <a:r>
              <a:rPr kumimoji="1"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monorepo</a:t>
            </a:r>
            <a:r>
              <a:rPr kumimoji="1"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仓库不友好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7129618-F071-3149-8863-5F25516EB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255" y="2933231"/>
            <a:ext cx="14231791" cy="535195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DA0A7EE-41E9-CD43-B007-09F60C385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0121" y="2918105"/>
            <a:ext cx="4364710" cy="539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12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1" y="94451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工作流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A8D4E046-B12A-9B45-BCE9-58FC9EC645B2}"/>
              </a:ext>
            </a:extLst>
          </p:cNvPr>
          <p:cNvSpPr/>
          <p:nvPr/>
        </p:nvSpPr>
        <p:spPr>
          <a:xfrm>
            <a:off x="8059756" y="501665"/>
            <a:ext cx="8980768" cy="1355107"/>
          </a:xfrm>
          <a:prstGeom prst="roundRect">
            <a:avLst>
              <a:gd name="adj" fmla="val 4238"/>
            </a:avLst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Gitlab flow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FCB21A-A311-E546-A7F5-93F65E32D208}"/>
              </a:ext>
            </a:extLst>
          </p:cNvPr>
          <p:cNvSpPr/>
          <p:nvPr/>
        </p:nvSpPr>
        <p:spPr>
          <a:xfrm>
            <a:off x="3463362" y="11502510"/>
            <a:ext cx="9541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dirty="0">
                <a:solidFill>
                  <a:srgbClr val="303030"/>
                </a:solidFill>
                <a:latin typeface="Helvetica Neue" panose="02000503000000020004" pitchFamily="2" charset="0"/>
              </a:rPr>
              <a:t>优点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9F16A7C-38DC-524A-9C11-34AB0D860F59}"/>
              </a:ext>
            </a:extLst>
          </p:cNvPr>
          <p:cNvSpPr txBox="1"/>
          <p:nvPr/>
        </p:nvSpPr>
        <p:spPr>
          <a:xfrm>
            <a:off x="1517529" y="3904113"/>
            <a:ext cx="3439868" cy="1379614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上游优先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kumimoji="1"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upsteam</a:t>
            </a:r>
            <a:r>
              <a:rPr kumimoji="1"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first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9F94198-400C-454E-9E75-730A7D6F9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941" y="3837522"/>
            <a:ext cx="5550877" cy="6040955"/>
          </a:xfrm>
          <a:prstGeom prst="rect">
            <a:avLst/>
          </a:prstGeom>
        </p:spPr>
      </p:pic>
      <p:sp>
        <p:nvSpPr>
          <p:cNvPr id="21" name="圆角矩形 20">
            <a:extLst>
              <a:ext uri="{FF2B5EF4-FFF2-40B4-BE49-F238E27FC236}">
                <a16:creationId xmlns:a16="http://schemas.microsoft.com/office/drawing/2014/main" id="{A09BEE96-C536-7C4B-9200-0489BE8245A1}"/>
              </a:ext>
            </a:extLst>
          </p:cNvPr>
          <p:cNvSpPr/>
          <p:nvPr/>
        </p:nvSpPr>
        <p:spPr>
          <a:xfrm>
            <a:off x="1517529" y="5801360"/>
            <a:ext cx="3931920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Master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5780D21A-6BD1-304A-844B-E7FF61CB1597}"/>
              </a:ext>
            </a:extLst>
          </p:cNvPr>
          <p:cNvSpPr/>
          <p:nvPr/>
        </p:nvSpPr>
        <p:spPr>
          <a:xfrm>
            <a:off x="1517529" y="7235292"/>
            <a:ext cx="3931920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Pre-production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643A79AC-4842-BD46-A003-01A015723F54}"/>
              </a:ext>
            </a:extLst>
          </p:cNvPr>
          <p:cNvSpPr/>
          <p:nvPr/>
        </p:nvSpPr>
        <p:spPr>
          <a:xfrm>
            <a:off x="1561197" y="8697706"/>
            <a:ext cx="3931920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production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62D287E-6D97-F74C-988D-58C1EC2FA89D}"/>
              </a:ext>
            </a:extLst>
          </p:cNvPr>
          <p:cNvCxnSpPr/>
          <p:nvPr/>
        </p:nvCxnSpPr>
        <p:spPr>
          <a:xfrm>
            <a:off x="5783392" y="5868995"/>
            <a:ext cx="0" cy="3789234"/>
          </a:xfrm>
          <a:prstGeom prst="straightConnector1">
            <a:avLst/>
          </a:prstGeom>
          <a:noFill/>
          <a:ln w="762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87CBA615-1ECC-1D4C-BA50-D8C560E9F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1070" y="3840856"/>
            <a:ext cx="4817073" cy="6093993"/>
          </a:xfrm>
          <a:prstGeom prst="rect">
            <a:avLst/>
          </a:prstGeom>
        </p:spPr>
      </p:pic>
      <p:sp>
        <p:nvSpPr>
          <p:cNvPr id="27" name="圆角矩形 26">
            <a:extLst>
              <a:ext uri="{FF2B5EF4-FFF2-40B4-BE49-F238E27FC236}">
                <a16:creationId xmlns:a16="http://schemas.microsoft.com/office/drawing/2014/main" id="{102B89CC-8E8C-684D-9C27-51D5111E1577}"/>
              </a:ext>
            </a:extLst>
          </p:cNvPr>
          <p:cNvSpPr/>
          <p:nvPr/>
        </p:nvSpPr>
        <p:spPr>
          <a:xfrm>
            <a:off x="7639419" y="10574355"/>
            <a:ext cx="3931920" cy="928155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持续发布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5CE4FE17-04D4-EE4C-A0E5-606145E8D23D}"/>
              </a:ext>
            </a:extLst>
          </p:cNvPr>
          <p:cNvSpPr/>
          <p:nvPr/>
        </p:nvSpPr>
        <p:spPr>
          <a:xfrm>
            <a:off x="17503646" y="10574355"/>
            <a:ext cx="3931920" cy="928155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版本迭代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55858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1" y="94451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工作流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A8D4E046-B12A-9B45-BCE9-58FC9EC645B2}"/>
              </a:ext>
            </a:extLst>
          </p:cNvPr>
          <p:cNvSpPr/>
          <p:nvPr/>
        </p:nvSpPr>
        <p:spPr>
          <a:xfrm>
            <a:off x="8059756" y="501665"/>
            <a:ext cx="8980768" cy="1355107"/>
          </a:xfrm>
          <a:prstGeom prst="roundRect">
            <a:avLst>
              <a:gd name="adj" fmla="val 4238"/>
            </a:avLst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Gitlab flow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9F16A7C-38DC-524A-9C11-34AB0D860F59}"/>
              </a:ext>
            </a:extLst>
          </p:cNvPr>
          <p:cNvSpPr txBox="1"/>
          <p:nvPr/>
        </p:nvSpPr>
        <p:spPr>
          <a:xfrm>
            <a:off x="1433188" y="2521854"/>
            <a:ext cx="3439868" cy="1379614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chery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-pick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6B9A4D1-54FA-BC49-BD81-0DFB78E76B00}"/>
              </a:ext>
            </a:extLst>
          </p:cNvPr>
          <p:cNvSpPr txBox="1"/>
          <p:nvPr/>
        </p:nvSpPr>
        <p:spPr>
          <a:xfrm>
            <a:off x="1433186" y="3498888"/>
            <a:ext cx="13197213" cy="1379614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chery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-pick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kumimoji="1"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commitHash|feature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3AC493-90FE-D246-960A-E426FC759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05" y="5430759"/>
            <a:ext cx="6422397" cy="20213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B0632A-D9EA-AC4A-8620-1CBE72000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5927" y="5430758"/>
            <a:ext cx="4323533" cy="202139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4B03C2B-3AB8-114F-B799-3B6BA8D0A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0586" y="5430759"/>
            <a:ext cx="6771660" cy="2021391"/>
          </a:xfrm>
          <a:prstGeom prst="rect">
            <a:avLst/>
          </a:prstGeom>
        </p:spPr>
      </p:pic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88632EED-D130-3B4F-AB3C-FFCA54389F83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8514802" y="6441454"/>
            <a:ext cx="1251125" cy="1"/>
          </a:xfrm>
          <a:prstGeom prst="straightConnector1">
            <a:avLst/>
          </a:prstGeom>
          <a:noFill/>
          <a:ln w="762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C0DF55C2-9FC8-2D47-B274-B6158D0DB2B3}"/>
              </a:ext>
            </a:extLst>
          </p:cNvPr>
          <p:cNvCxnSpPr/>
          <p:nvPr/>
        </p:nvCxnSpPr>
        <p:spPr>
          <a:xfrm flipV="1">
            <a:off x="14089460" y="6448425"/>
            <a:ext cx="1251125" cy="1"/>
          </a:xfrm>
          <a:prstGeom prst="straightConnector1">
            <a:avLst/>
          </a:prstGeom>
          <a:noFill/>
          <a:ln w="762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C2530EEA-B54F-044C-B451-5695548A39EE}"/>
              </a:ext>
            </a:extLst>
          </p:cNvPr>
          <p:cNvSpPr txBox="1"/>
          <p:nvPr/>
        </p:nvSpPr>
        <p:spPr>
          <a:xfrm>
            <a:off x="1554253" y="8591579"/>
            <a:ext cx="7042659" cy="1379614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 cherry-pick A..B 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E9CAE8E-D2FC-3A4F-B924-2184D94DEC27}"/>
              </a:ext>
            </a:extLst>
          </p:cNvPr>
          <p:cNvSpPr txBox="1"/>
          <p:nvPr/>
        </p:nvSpPr>
        <p:spPr>
          <a:xfrm>
            <a:off x="1554253" y="10504339"/>
            <a:ext cx="6844156" cy="1379614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 cherry-pick A^..B  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E926902-9045-4145-AA04-468CA7740D9D}"/>
              </a:ext>
            </a:extLst>
          </p:cNvPr>
          <p:cNvSpPr txBox="1"/>
          <p:nvPr/>
        </p:nvSpPr>
        <p:spPr>
          <a:xfrm>
            <a:off x="9602968" y="8591579"/>
            <a:ext cx="8514911" cy="1379614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转移从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 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到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 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的所有提交，不包括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FA290E8-F3E3-704C-8047-9B45E5FE450C}"/>
              </a:ext>
            </a:extLst>
          </p:cNvPr>
          <p:cNvSpPr txBox="1"/>
          <p:nvPr/>
        </p:nvSpPr>
        <p:spPr>
          <a:xfrm>
            <a:off x="9645060" y="10504339"/>
            <a:ext cx="10620596" cy="1379614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转移从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 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到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 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的所有提交，包括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7961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1" y="94451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Eslint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Prettier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AD50A5-219F-9241-BA9E-20B099B2517C}"/>
              </a:ext>
            </a:extLst>
          </p:cNvPr>
          <p:cNvSpPr/>
          <p:nvPr/>
        </p:nvSpPr>
        <p:spPr>
          <a:xfrm>
            <a:off x="2075815" y="2284360"/>
            <a:ext cx="565411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Eslint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校验代码语法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7A04126-5209-F44E-ADCC-8959C04B7E22}"/>
              </a:ext>
            </a:extLst>
          </p:cNvPr>
          <p:cNvSpPr/>
          <p:nvPr/>
        </p:nvSpPr>
        <p:spPr>
          <a:xfrm>
            <a:off x="2075815" y="3254656"/>
            <a:ext cx="694773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prettier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统一格式化代码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CAEB2E8-8D89-424A-A678-5D7611D6451C}"/>
              </a:ext>
            </a:extLst>
          </p:cNvPr>
          <p:cNvSpPr/>
          <p:nvPr/>
        </p:nvSpPr>
        <p:spPr>
          <a:xfrm>
            <a:off x="12457193" y="3746215"/>
            <a:ext cx="322716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prettierrc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77561D-22A3-E84C-BD1F-06AA56717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7193" y="4972759"/>
            <a:ext cx="9339894" cy="42285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A84D56E-1606-BA49-9B0D-7C4604D17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33" y="4972759"/>
            <a:ext cx="8065306" cy="723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30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0" y="944518"/>
            <a:ext cx="808891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CI/CD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持续集成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部署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291FC5E-D5E3-384F-8677-5EA02351DB85}"/>
              </a:ext>
            </a:extLst>
          </p:cNvPr>
          <p:cNvSpPr/>
          <p:nvPr/>
        </p:nvSpPr>
        <p:spPr>
          <a:xfrm>
            <a:off x="1437861" y="2791322"/>
            <a:ext cx="3931920" cy="928155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.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gitlab-ci.yml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D36250-64CE-3449-8F6F-E1E9099DB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860" y="4651881"/>
            <a:ext cx="15458073" cy="54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55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1" y="94451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CI/CD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持续集成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部署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291FC5E-D5E3-384F-8677-5EA02351DB85}"/>
              </a:ext>
            </a:extLst>
          </p:cNvPr>
          <p:cNvSpPr/>
          <p:nvPr/>
        </p:nvSpPr>
        <p:spPr>
          <a:xfrm>
            <a:off x="1185130" y="2855117"/>
            <a:ext cx="3931920" cy="928155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lint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8206BDD5-1C9D-FD47-9803-EA5A3023AE19}"/>
              </a:ext>
            </a:extLst>
          </p:cNvPr>
          <p:cNvSpPr/>
          <p:nvPr/>
        </p:nvSpPr>
        <p:spPr>
          <a:xfrm>
            <a:off x="12774082" y="2855117"/>
            <a:ext cx="3931920" cy="928155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build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9180549-232B-824C-BCB3-F954A88F1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295" y="4687629"/>
            <a:ext cx="10051635" cy="6426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1ED34E1-167A-6D47-8A90-6FB3A884B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4082" y="4687629"/>
            <a:ext cx="84582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57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1" y="94451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CI/CD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持续集成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部署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291FC5E-D5E3-384F-8677-5EA02351DB85}"/>
              </a:ext>
            </a:extLst>
          </p:cNvPr>
          <p:cNvSpPr/>
          <p:nvPr/>
        </p:nvSpPr>
        <p:spPr>
          <a:xfrm>
            <a:off x="1185130" y="2855117"/>
            <a:ext cx="3931920" cy="928155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assemble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854D8CD-4B90-A24B-9CD2-F4115212A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130" y="4311638"/>
            <a:ext cx="20926712" cy="799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1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1" y="94451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CI/CD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持续集成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部署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291FC5E-D5E3-384F-8677-5EA02351DB85}"/>
              </a:ext>
            </a:extLst>
          </p:cNvPr>
          <p:cNvSpPr/>
          <p:nvPr/>
        </p:nvSpPr>
        <p:spPr>
          <a:xfrm>
            <a:off x="1185130" y="2855117"/>
            <a:ext cx="3931920" cy="928155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build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E25B77-5B6D-9845-B8F7-F8AFA8C8E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861" y="4625015"/>
            <a:ext cx="21337544" cy="736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0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128022" y="984274"/>
            <a:ext cx="9692377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模块管理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25978C-2A9A-7642-A197-94E02F48590D}"/>
              </a:ext>
            </a:extLst>
          </p:cNvPr>
          <p:cNvSpPr txBox="1"/>
          <p:nvPr/>
        </p:nvSpPr>
        <p:spPr>
          <a:xfrm>
            <a:off x="7274823" y="2183154"/>
            <a:ext cx="766050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"core-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": "3.6.5"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D507C2-7F02-A143-AA19-00DB10CA5FF5}"/>
              </a:ext>
            </a:extLst>
          </p:cNvPr>
          <p:cNvSpPr txBox="1"/>
          <p:nvPr/>
        </p:nvSpPr>
        <p:spPr>
          <a:xfrm>
            <a:off x="7274823" y="3300754"/>
            <a:ext cx="766050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"core-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": "~3.6.5"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669B882-BD76-9840-9DB0-FC29E44BDCA5}"/>
              </a:ext>
            </a:extLst>
          </p:cNvPr>
          <p:cNvSpPr txBox="1"/>
          <p:nvPr/>
        </p:nvSpPr>
        <p:spPr>
          <a:xfrm>
            <a:off x="7274822" y="4418354"/>
            <a:ext cx="766050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"core-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": "^3.6.5"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1EB9D620-6509-634D-BAF0-CA25475E041A}"/>
              </a:ext>
            </a:extLst>
          </p:cNvPr>
          <p:cNvSpPr/>
          <p:nvPr/>
        </p:nvSpPr>
        <p:spPr>
          <a:xfrm>
            <a:off x="14366460" y="1898674"/>
            <a:ext cx="4402473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版本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3.6.5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E6653096-96F5-9741-8AC4-B8E46FD90ADB}"/>
              </a:ext>
            </a:extLst>
          </p:cNvPr>
          <p:cNvSpPr/>
          <p:nvPr/>
        </p:nvSpPr>
        <p:spPr>
          <a:xfrm>
            <a:off x="14366461" y="3158514"/>
            <a:ext cx="4402474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3.6.x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中最新的版本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EE32320B-221D-B241-9455-BE12D409050E}"/>
              </a:ext>
            </a:extLst>
          </p:cNvPr>
          <p:cNvSpPr/>
          <p:nvPr/>
        </p:nvSpPr>
        <p:spPr>
          <a:xfrm>
            <a:off x="14366460" y="4423434"/>
            <a:ext cx="4402474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3.x.x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中最新的版本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A1932CA-230E-8F44-8C73-0008610AC970}"/>
              </a:ext>
            </a:extLst>
          </p:cNvPr>
          <p:cNvSpPr/>
          <p:nvPr/>
        </p:nvSpPr>
        <p:spPr>
          <a:xfrm>
            <a:off x="6957939" y="7174880"/>
            <a:ext cx="4433134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npm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 老版本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B55A3FB6-E4CB-CB40-AFA1-E6CFE813A508}"/>
              </a:ext>
            </a:extLst>
          </p:cNvPr>
          <p:cNvSpPr/>
          <p:nvPr/>
        </p:nvSpPr>
        <p:spPr>
          <a:xfrm>
            <a:off x="11645072" y="7174879"/>
            <a:ext cx="464819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yarn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973A38E-73A1-8B49-9BD3-29669218EAD2}"/>
              </a:ext>
            </a:extLst>
          </p:cNvPr>
          <p:cNvSpPr/>
          <p:nvPr/>
        </p:nvSpPr>
        <p:spPr>
          <a:xfrm>
            <a:off x="11645072" y="8991801"/>
            <a:ext cx="2118140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并行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8D917B-1BDA-384B-9109-E3BD36BA630B}"/>
              </a:ext>
            </a:extLst>
          </p:cNvPr>
          <p:cNvSpPr txBox="1"/>
          <p:nvPr/>
        </p:nvSpPr>
        <p:spPr>
          <a:xfrm>
            <a:off x="2686974" y="9062921"/>
            <a:ext cx="311544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安装速度</a:t>
            </a:r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617E8E-1B28-7844-9413-C8ED06953C55}"/>
              </a:ext>
            </a:extLst>
          </p:cNvPr>
          <p:cNvSpPr txBox="1"/>
          <p:nvPr/>
        </p:nvSpPr>
        <p:spPr>
          <a:xfrm>
            <a:off x="2686975" y="11212851"/>
            <a:ext cx="311544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版本统一性</a:t>
            </a:r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01DB0FDF-5EEC-9E48-B3A0-14CF5B4D056B}"/>
              </a:ext>
            </a:extLst>
          </p:cNvPr>
          <p:cNvSpPr/>
          <p:nvPr/>
        </p:nvSpPr>
        <p:spPr>
          <a:xfrm>
            <a:off x="13969171" y="8991801"/>
            <a:ext cx="2118140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缓存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C6BC2498-F749-B44F-8D12-12D1D505DF07}"/>
              </a:ext>
            </a:extLst>
          </p:cNvPr>
          <p:cNvSpPr/>
          <p:nvPr/>
        </p:nvSpPr>
        <p:spPr>
          <a:xfrm>
            <a:off x="11782009" y="11212851"/>
            <a:ext cx="4305301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统一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865ED1AA-2D63-7B41-8222-515B5176D903}"/>
              </a:ext>
            </a:extLst>
          </p:cNvPr>
          <p:cNvSpPr/>
          <p:nvPr/>
        </p:nvSpPr>
        <p:spPr>
          <a:xfrm>
            <a:off x="16547270" y="7174879"/>
            <a:ext cx="464819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npm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5+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91EB6E2D-DE26-2649-9086-182A921613B0}"/>
              </a:ext>
            </a:extLst>
          </p:cNvPr>
          <p:cNvSpPr/>
          <p:nvPr/>
        </p:nvSpPr>
        <p:spPr>
          <a:xfrm>
            <a:off x="7056365" y="8991801"/>
            <a:ext cx="4080709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串行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C21AA472-48F1-F648-9454-AE477065AEC2}"/>
              </a:ext>
            </a:extLst>
          </p:cNvPr>
          <p:cNvSpPr/>
          <p:nvPr/>
        </p:nvSpPr>
        <p:spPr>
          <a:xfrm>
            <a:off x="16623472" y="8991801"/>
            <a:ext cx="2118140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并行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27BA5A0C-873A-3142-BDA0-C0291C3B5D64}"/>
              </a:ext>
            </a:extLst>
          </p:cNvPr>
          <p:cNvSpPr/>
          <p:nvPr/>
        </p:nvSpPr>
        <p:spPr>
          <a:xfrm>
            <a:off x="18871369" y="8991801"/>
            <a:ext cx="2324100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symlinks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96CA8560-4516-6443-AE77-50EECE491641}"/>
              </a:ext>
            </a:extLst>
          </p:cNvPr>
          <p:cNvSpPr/>
          <p:nvPr/>
        </p:nvSpPr>
        <p:spPr>
          <a:xfrm>
            <a:off x="16623472" y="11187451"/>
            <a:ext cx="4571996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统一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2D384031-0BA3-6046-9311-C64AB6CB5196}"/>
              </a:ext>
            </a:extLst>
          </p:cNvPr>
          <p:cNvSpPr/>
          <p:nvPr/>
        </p:nvSpPr>
        <p:spPr>
          <a:xfrm>
            <a:off x="7056365" y="11212851"/>
            <a:ext cx="3943771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不统一</a:t>
            </a:r>
          </a:p>
        </p:txBody>
      </p:sp>
    </p:spTree>
    <p:extLst>
      <p:ext uri="{BB962C8B-B14F-4D97-AF65-F5344CB8AC3E}">
        <p14:creationId xmlns:p14="http://schemas.microsoft.com/office/powerpoint/2010/main" val="280562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627150A-4F33-9E48-9D6B-4C2D55C3F179}"/>
              </a:ext>
            </a:extLst>
          </p:cNvPr>
          <p:cNvSpPr txBox="1"/>
          <p:nvPr/>
        </p:nvSpPr>
        <p:spPr>
          <a:xfrm>
            <a:off x="2818736" y="2203505"/>
            <a:ext cx="906846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与工作流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C813AC-39EF-9845-A248-30C27E8E84ED}"/>
              </a:ext>
            </a:extLst>
          </p:cNvPr>
          <p:cNvSpPr txBox="1"/>
          <p:nvPr/>
        </p:nvSpPr>
        <p:spPr>
          <a:xfrm>
            <a:off x="2818737" y="4774427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三、自动化测试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AF3BAF-D099-0A48-A90E-18A4F00FA6A0}"/>
              </a:ext>
            </a:extLst>
          </p:cNvPr>
          <p:cNvSpPr txBox="1"/>
          <p:nvPr/>
        </p:nvSpPr>
        <p:spPr>
          <a:xfrm>
            <a:off x="2818736" y="3488966"/>
            <a:ext cx="1015431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二、前端构建实战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413C37-EC8B-3D46-8428-7C14DBEEDE07}"/>
              </a:ext>
            </a:extLst>
          </p:cNvPr>
          <p:cNvSpPr txBox="1"/>
          <p:nvPr/>
        </p:nvSpPr>
        <p:spPr>
          <a:xfrm>
            <a:off x="2818737" y="605988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四、自动化测试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CC25AB-C643-4740-95F6-6E20EADEF235}"/>
              </a:ext>
            </a:extLst>
          </p:cNvPr>
          <p:cNvSpPr txBox="1"/>
          <p:nvPr/>
        </p:nvSpPr>
        <p:spPr>
          <a:xfrm>
            <a:off x="2818737" y="7345349"/>
            <a:ext cx="1015431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五、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基础与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992813-D684-5443-8E86-6F9F403BD8E2}"/>
              </a:ext>
            </a:extLst>
          </p:cNvPr>
          <p:cNvSpPr txBox="1"/>
          <p:nvPr/>
        </p:nvSpPr>
        <p:spPr>
          <a:xfrm>
            <a:off x="2818737" y="8630810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六、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Nginx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必知必会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5C2A080-7CD3-3A44-9F92-2941AB5886B5}"/>
              </a:ext>
            </a:extLst>
          </p:cNvPr>
          <p:cNvSpPr txBox="1"/>
          <p:nvPr/>
        </p:nvSpPr>
        <p:spPr>
          <a:xfrm>
            <a:off x="2818736" y="9916271"/>
            <a:ext cx="1015431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七、前端监控系统的搭建</a:t>
            </a:r>
          </a:p>
        </p:txBody>
      </p:sp>
    </p:spTree>
    <p:extLst>
      <p:ext uri="{BB962C8B-B14F-4D97-AF65-F5344CB8AC3E}">
        <p14:creationId xmlns:p14="http://schemas.microsoft.com/office/powerpoint/2010/main" val="1381962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CFF262B-786B-194A-8F8B-07620CD13B15}"/>
              </a:ext>
            </a:extLst>
          </p:cNvPr>
          <p:cNvSpPr txBox="1"/>
          <p:nvPr/>
        </p:nvSpPr>
        <p:spPr>
          <a:xfrm>
            <a:off x="7274822" y="9500846"/>
            <a:ext cx="766050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B68AD6BD-E919-F744-A1CE-D24861CA538B}"/>
              </a:ext>
            </a:extLst>
          </p:cNvPr>
          <p:cNvSpPr/>
          <p:nvPr/>
        </p:nvSpPr>
        <p:spPr>
          <a:xfrm>
            <a:off x="8591549" y="1348429"/>
            <a:ext cx="7200901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54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pnpm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4839102-52B3-7348-AE87-A710506C5E22}"/>
              </a:ext>
            </a:extLst>
          </p:cNvPr>
          <p:cNvSpPr txBox="1"/>
          <p:nvPr/>
        </p:nvSpPr>
        <p:spPr>
          <a:xfrm>
            <a:off x="1128022" y="984274"/>
            <a:ext cx="9692377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模块管理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C5E1DF3-545F-AC40-AA72-266DB48713A1}"/>
              </a:ext>
            </a:extLst>
          </p:cNvPr>
          <p:cNvSpPr/>
          <p:nvPr/>
        </p:nvSpPr>
        <p:spPr>
          <a:xfrm>
            <a:off x="2888110" y="9958046"/>
            <a:ext cx="1948929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不同于 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yarn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npm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 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pnpm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使用**符号链接和硬链接**（可将它们想象成快捷方式）的做法来放置依赖，从而规避了从缓存中拷贝文件的时间，使得安装和卸载的速度更快。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7EE537-2B81-2D4D-AED5-B2857A401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889" y="3802699"/>
            <a:ext cx="11170222" cy="50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55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2FEE1FF7-E562-E049-ADFD-5874D7439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4720" y="4716703"/>
            <a:ext cx="14894560" cy="428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95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EFECF382-0460-4B40-95B9-41D6A5360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5880" y="662864"/>
            <a:ext cx="4582160" cy="131749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4D8F527-496C-AE49-A1BC-FBC8EA2B722C}"/>
              </a:ext>
            </a:extLst>
          </p:cNvPr>
          <p:cNvSpPr txBox="1"/>
          <p:nvPr/>
        </p:nvSpPr>
        <p:spPr>
          <a:xfrm>
            <a:off x="9195994" y="4968580"/>
            <a:ext cx="693901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配置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722BAB9-4A82-8845-BE9A-AF0C8C8529A0}"/>
              </a:ext>
            </a:extLst>
          </p:cNvPr>
          <p:cNvSpPr txBox="1"/>
          <p:nvPr/>
        </p:nvSpPr>
        <p:spPr>
          <a:xfrm>
            <a:off x="7412245" y="65151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61B2C26-6E66-C349-80C9-AEEC506DEA26}"/>
              </a:ext>
            </a:extLst>
          </p:cNvPr>
          <p:cNvSpPr txBox="1"/>
          <p:nvPr/>
        </p:nvSpPr>
        <p:spPr>
          <a:xfrm>
            <a:off x="16697960" y="3243467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68359AD-4EB1-2147-9BBD-A6E65E777E08}"/>
              </a:ext>
            </a:extLst>
          </p:cNvPr>
          <p:cNvSpPr/>
          <p:nvPr/>
        </p:nvSpPr>
        <p:spPr>
          <a:xfrm>
            <a:off x="5054469" y="6581001"/>
            <a:ext cx="1427506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https://webpack.docschina.org/configuration/</a:t>
            </a:r>
          </a:p>
        </p:txBody>
      </p:sp>
    </p:spTree>
    <p:extLst>
      <p:ext uri="{BB962C8B-B14F-4D97-AF65-F5344CB8AC3E}">
        <p14:creationId xmlns:p14="http://schemas.microsoft.com/office/powerpoint/2010/main" val="1494328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128022" y="984274"/>
            <a:ext cx="9692377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FF08ED-5763-C244-83A1-D320BBB9964C}"/>
              </a:ext>
            </a:extLst>
          </p:cNvPr>
          <p:cNvSpPr/>
          <p:nvPr/>
        </p:nvSpPr>
        <p:spPr>
          <a:xfrm>
            <a:off x="1021729" y="2844813"/>
            <a:ext cx="495248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sourcemap</a:t>
            </a:r>
            <a:endParaRPr lang="en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D8826136-6E70-224F-9B9C-1953A000AAAF}"/>
              </a:ext>
            </a:extLst>
          </p:cNvPr>
          <p:cNvSpPr/>
          <p:nvPr/>
        </p:nvSpPr>
        <p:spPr>
          <a:xfrm>
            <a:off x="1354695" y="4620028"/>
            <a:ext cx="9577465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eval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5092B51F-56DD-D348-9197-310B0ABA22AC}"/>
              </a:ext>
            </a:extLst>
          </p:cNvPr>
          <p:cNvSpPr/>
          <p:nvPr/>
        </p:nvSpPr>
        <p:spPr>
          <a:xfrm>
            <a:off x="1354695" y="6376274"/>
            <a:ext cx="9618105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eval-cheap-source-map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1F2C54BF-9660-FF4C-8EA7-98055648A1F5}"/>
              </a:ext>
            </a:extLst>
          </p:cNvPr>
          <p:cNvSpPr/>
          <p:nvPr/>
        </p:nvSpPr>
        <p:spPr>
          <a:xfrm>
            <a:off x="1354695" y="8132520"/>
            <a:ext cx="9618105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cheap-source-map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5980ED87-70E8-6D4E-B420-9D254E6883E8}"/>
              </a:ext>
            </a:extLst>
          </p:cNvPr>
          <p:cNvSpPr/>
          <p:nvPr/>
        </p:nvSpPr>
        <p:spPr>
          <a:xfrm>
            <a:off x="8059756" y="825367"/>
            <a:ext cx="8980768" cy="1355107"/>
          </a:xfrm>
          <a:prstGeom prst="roundRect">
            <a:avLst>
              <a:gd name="adj" fmla="val 4238"/>
            </a:avLst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sourcemap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C343423B-971E-C047-83E8-85E9159D7876}"/>
              </a:ext>
            </a:extLst>
          </p:cNvPr>
          <p:cNvSpPr/>
          <p:nvPr/>
        </p:nvSpPr>
        <p:spPr>
          <a:xfrm>
            <a:off x="1314053" y="10019579"/>
            <a:ext cx="9618105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cheap-module-source-map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E748B21A-DED0-6544-9012-AC0C83779B93}"/>
              </a:ext>
            </a:extLst>
          </p:cNvPr>
          <p:cNvSpPr/>
          <p:nvPr/>
        </p:nvSpPr>
        <p:spPr>
          <a:xfrm>
            <a:off x="12012533" y="10019580"/>
            <a:ext cx="9618105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inline-source-map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EEE2300B-6DAB-7444-974D-DE153B3E9EB1}"/>
              </a:ext>
            </a:extLst>
          </p:cNvPr>
          <p:cNvSpPr/>
          <p:nvPr/>
        </p:nvSpPr>
        <p:spPr>
          <a:xfrm>
            <a:off x="12012534" y="8197012"/>
            <a:ext cx="9618105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inline-cheap-module-source-map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09D504E-068F-1D41-9E22-A9DF85CB8C90}"/>
              </a:ext>
            </a:extLst>
          </p:cNvPr>
          <p:cNvSpPr/>
          <p:nvPr/>
        </p:nvSpPr>
        <p:spPr>
          <a:xfrm>
            <a:off x="12012534" y="6374444"/>
            <a:ext cx="9618105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inline-cheap-source-map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AD04824F-2EC4-0041-8369-602E9DE8F9C1}"/>
              </a:ext>
            </a:extLst>
          </p:cNvPr>
          <p:cNvSpPr/>
          <p:nvPr/>
        </p:nvSpPr>
        <p:spPr>
          <a:xfrm>
            <a:off x="12012535" y="4631343"/>
            <a:ext cx="9618105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source-map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E94CCC43-75E4-4F46-89C5-D6C0F9534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9100" y="7151688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975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128022" y="984274"/>
            <a:ext cx="9692377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FF08ED-5763-C244-83A1-D320BBB9964C}"/>
              </a:ext>
            </a:extLst>
          </p:cNvPr>
          <p:cNvSpPr/>
          <p:nvPr/>
        </p:nvSpPr>
        <p:spPr>
          <a:xfrm>
            <a:off x="9246992" y="2418458"/>
            <a:ext cx="660629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library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的暴露方式</a:t>
            </a:r>
            <a:endParaRPr lang="en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5980ED87-70E8-6D4E-B420-9D254E6883E8}"/>
              </a:ext>
            </a:extLst>
          </p:cNvPr>
          <p:cNvSpPr/>
          <p:nvPr/>
        </p:nvSpPr>
        <p:spPr>
          <a:xfrm>
            <a:off x="8059756" y="825367"/>
            <a:ext cx="8980768" cy="1355107"/>
          </a:xfrm>
          <a:prstGeom prst="roundRect">
            <a:avLst>
              <a:gd name="adj" fmla="val 4238"/>
            </a:avLst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libraryTarget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6417B6F3-F4B3-5E4E-BE16-4B8B37420AB6}"/>
              </a:ext>
            </a:extLst>
          </p:cNvPr>
          <p:cNvSpPr/>
          <p:nvPr/>
        </p:nvSpPr>
        <p:spPr>
          <a:xfrm>
            <a:off x="1524091" y="4128209"/>
            <a:ext cx="5344818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var</a:t>
            </a:r>
            <a:endParaRPr kumimoji="0" lang="zh-CN" altLang="en-US" sz="50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A5EC976E-11D4-D543-BF6B-8BBF1A72B9F4}"/>
              </a:ext>
            </a:extLst>
          </p:cNvPr>
          <p:cNvSpPr/>
          <p:nvPr/>
        </p:nvSpPr>
        <p:spPr>
          <a:xfrm>
            <a:off x="1524090" y="5802116"/>
            <a:ext cx="534481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assign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AEA39743-FA17-164B-9C4E-CE9A98AE3796}"/>
              </a:ext>
            </a:extLst>
          </p:cNvPr>
          <p:cNvSpPr/>
          <p:nvPr/>
        </p:nvSpPr>
        <p:spPr>
          <a:xfrm>
            <a:off x="1524090" y="7558362"/>
            <a:ext cx="534481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this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65F2D460-F506-F441-9BDE-7A71B31FDF31}"/>
              </a:ext>
            </a:extLst>
          </p:cNvPr>
          <p:cNvSpPr/>
          <p:nvPr/>
        </p:nvSpPr>
        <p:spPr>
          <a:xfrm>
            <a:off x="1524090" y="9314608"/>
            <a:ext cx="534481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window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A65A7BF3-8B13-1C40-8672-13EF1FAA2FB0}"/>
              </a:ext>
            </a:extLst>
          </p:cNvPr>
          <p:cNvSpPr/>
          <p:nvPr/>
        </p:nvSpPr>
        <p:spPr>
          <a:xfrm>
            <a:off x="1524090" y="11070854"/>
            <a:ext cx="534481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global</a:t>
            </a:r>
          </a:p>
        </p:txBody>
      </p:sp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F5CF48BD-D9FC-ED4E-9031-81796AD6F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756" y="4128209"/>
            <a:ext cx="12709374" cy="900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53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128022" y="984274"/>
            <a:ext cx="9692377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5092B51F-56DD-D348-9197-310B0ABA22AC}"/>
              </a:ext>
            </a:extLst>
          </p:cNvPr>
          <p:cNvSpPr/>
          <p:nvPr/>
        </p:nvSpPr>
        <p:spPr>
          <a:xfrm>
            <a:off x="1971781" y="4343457"/>
            <a:ext cx="6276077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exports.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BC2B82DC-305A-5048-ADF1-42F9E5C7C707}"/>
              </a:ext>
            </a:extLst>
          </p:cNvPr>
          <p:cNvSpPr/>
          <p:nvPr/>
        </p:nvSpPr>
        <p:spPr>
          <a:xfrm>
            <a:off x="1971780" y="8937696"/>
            <a:ext cx="6276077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commonjs2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5980ED87-70E8-6D4E-B420-9D254E6883E8}"/>
              </a:ext>
            </a:extLst>
          </p:cNvPr>
          <p:cNvSpPr/>
          <p:nvPr/>
        </p:nvSpPr>
        <p:spPr>
          <a:xfrm>
            <a:off x="8059756" y="825367"/>
            <a:ext cx="8980768" cy="1355107"/>
          </a:xfrm>
          <a:prstGeom prst="roundRect">
            <a:avLst>
              <a:gd name="adj" fmla="val 4238"/>
            </a:avLst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libraryTarget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64C4ED0-9946-1D45-9EC2-B22BEF6BC36C}"/>
              </a:ext>
            </a:extLst>
          </p:cNvPr>
          <p:cNvSpPr/>
          <p:nvPr/>
        </p:nvSpPr>
        <p:spPr>
          <a:xfrm>
            <a:off x="9246992" y="2418458"/>
            <a:ext cx="660629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library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的暴露方式</a:t>
            </a:r>
            <a:endParaRPr lang="en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0C8B8B-0A87-1F42-AF95-FB2E70D0E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992" y="4343457"/>
            <a:ext cx="10027188" cy="295047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2A7D91E-F1BF-4B4F-BF5D-743187CEE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991" y="8761081"/>
            <a:ext cx="9742945" cy="295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75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35874" y="609515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9405272" y="3576614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5092B51F-56DD-D348-9197-310B0ABA22AC}"/>
              </a:ext>
            </a:extLst>
          </p:cNvPr>
          <p:cNvSpPr/>
          <p:nvPr/>
        </p:nvSpPr>
        <p:spPr>
          <a:xfrm>
            <a:off x="2541619" y="3617027"/>
            <a:ext cx="6660997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exports.hello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BC2B82DC-305A-5048-ADF1-42F9E5C7C707}"/>
              </a:ext>
            </a:extLst>
          </p:cNvPr>
          <p:cNvSpPr/>
          <p:nvPr/>
        </p:nvSpPr>
        <p:spPr>
          <a:xfrm>
            <a:off x="9646249" y="3617026"/>
            <a:ext cx="7851844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module.exports.hello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AC15EB83-1739-3042-A735-3A3E20633530}"/>
              </a:ext>
            </a:extLst>
          </p:cNvPr>
          <p:cNvSpPr/>
          <p:nvPr/>
        </p:nvSpPr>
        <p:spPr>
          <a:xfrm>
            <a:off x="2642943" y="9551223"/>
            <a:ext cx="6819012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export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{hello}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C8D923F1-0821-BC44-936E-96EBB7E2A7E9}"/>
              </a:ext>
            </a:extLst>
          </p:cNvPr>
          <p:cNvSpPr/>
          <p:nvPr/>
        </p:nvSpPr>
        <p:spPr>
          <a:xfrm>
            <a:off x="9788024" y="9551223"/>
            <a:ext cx="7683791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export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default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hello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C18B833-9829-AE4B-B49B-6628F51408BC}"/>
              </a:ext>
            </a:extLst>
          </p:cNvPr>
          <p:cNvSpPr/>
          <p:nvPr/>
        </p:nvSpPr>
        <p:spPr>
          <a:xfrm>
            <a:off x="2440295" y="2658230"/>
            <a:ext cx="140089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模块标识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module)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模块定义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exports) 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模块引用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require)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611F036-A57D-B041-9A40-AC7CE74F2DDE}"/>
              </a:ext>
            </a:extLst>
          </p:cNvPr>
          <p:cNvSpPr/>
          <p:nvPr/>
        </p:nvSpPr>
        <p:spPr>
          <a:xfrm>
            <a:off x="2470723" y="8641988"/>
            <a:ext cx="82285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export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、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export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default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import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FDBFF78-2B44-3D4A-B813-179188698CB5}"/>
              </a:ext>
            </a:extLst>
          </p:cNvPr>
          <p:cNvSpPr/>
          <p:nvPr/>
        </p:nvSpPr>
        <p:spPr>
          <a:xfrm>
            <a:off x="2440295" y="5161920"/>
            <a:ext cx="9007594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永远导出的是</a:t>
            </a:r>
            <a:r>
              <a:rPr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module.exports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EA58771-CBC1-3043-9D26-7364A0EF8009}"/>
              </a:ext>
            </a:extLst>
          </p:cNvPr>
          <p:cNvSpPr/>
          <p:nvPr/>
        </p:nvSpPr>
        <p:spPr>
          <a:xfrm>
            <a:off x="2513134" y="11148787"/>
            <a:ext cx="1673179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export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{hello};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import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{hello}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“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 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2392D506-CEFF-E846-8E11-4D0650EF1A0B}"/>
              </a:ext>
            </a:extLst>
          </p:cNvPr>
          <p:cNvSpPr/>
          <p:nvPr/>
        </p:nvSpPr>
        <p:spPr>
          <a:xfrm>
            <a:off x="2470723" y="1313081"/>
            <a:ext cx="5047964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CommonJS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规范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0AB7D906-6CF2-5A47-9914-9B350BE43D48}"/>
              </a:ext>
            </a:extLst>
          </p:cNvPr>
          <p:cNvSpPr/>
          <p:nvPr/>
        </p:nvSpPr>
        <p:spPr>
          <a:xfrm>
            <a:off x="2572047" y="7484674"/>
            <a:ext cx="5047964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ESmodule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规范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D1933E2-9381-4C42-ACAD-CCD6870E6D93}"/>
              </a:ext>
            </a:extLst>
          </p:cNvPr>
          <p:cNvSpPr/>
          <p:nvPr/>
        </p:nvSpPr>
        <p:spPr>
          <a:xfrm>
            <a:off x="2513133" y="11961995"/>
            <a:ext cx="1728469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export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default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hello;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import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hello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“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1784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128022" y="984274"/>
            <a:ext cx="9692377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1F2C54BF-9660-FF4C-8EA7-98055648A1F5}"/>
              </a:ext>
            </a:extLst>
          </p:cNvPr>
          <p:cNvSpPr/>
          <p:nvPr/>
        </p:nvSpPr>
        <p:spPr>
          <a:xfrm>
            <a:off x="1588609" y="4672277"/>
            <a:ext cx="5152433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module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5980ED87-70E8-6D4E-B420-9D254E6883E8}"/>
              </a:ext>
            </a:extLst>
          </p:cNvPr>
          <p:cNvSpPr/>
          <p:nvPr/>
        </p:nvSpPr>
        <p:spPr>
          <a:xfrm>
            <a:off x="8059756" y="825367"/>
            <a:ext cx="8980768" cy="1355107"/>
          </a:xfrm>
          <a:prstGeom prst="roundRect">
            <a:avLst>
              <a:gd name="adj" fmla="val 4238"/>
            </a:avLst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libraryTarget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64C4ED0-9946-1D45-9EC2-B22BEF6BC36C}"/>
              </a:ext>
            </a:extLst>
          </p:cNvPr>
          <p:cNvSpPr/>
          <p:nvPr/>
        </p:nvSpPr>
        <p:spPr>
          <a:xfrm>
            <a:off x="9246992" y="2418458"/>
            <a:ext cx="660629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library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的暴露方式</a:t>
            </a:r>
            <a:endParaRPr lang="en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6C060D-729C-E04C-9BBF-7A1DAB706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609" y="6858000"/>
            <a:ext cx="7505700" cy="47752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DDFD8BB-BB06-794D-8090-981A594630F0}"/>
              </a:ext>
            </a:extLst>
          </p:cNvPr>
          <p:cNvSpPr/>
          <p:nvPr/>
        </p:nvSpPr>
        <p:spPr>
          <a:xfrm>
            <a:off x="10391556" y="6858000"/>
            <a:ext cx="116391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</a:rPr>
              <a:t>https://webpack.docschina.org/blog/2020-12-08-roadmap-2021/#ecmascript-modules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2A640FB-E5A8-DF45-BCEF-5B9ABB677024}"/>
              </a:ext>
            </a:extLst>
          </p:cNvPr>
          <p:cNvSpPr/>
          <p:nvPr/>
        </p:nvSpPr>
        <p:spPr>
          <a:xfrm>
            <a:off x="7779699" y="4896468"/>
            <a:ext cx="3472424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输出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ES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</a:t>
            </a:r>
            <a:endParaRPr lang="en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6771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128022" y="984274"/>
            <a:ext cx="9692377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5980ED87-70E8-6D4E-B420-9D254E6883E8}"/>
              </a:ext>
            </a:extLst>
          </p:cNvPr>
          <p:cNvSpPr/>
          <p:nvPr/>
        </p:nvSpPr>
        <p:spPr>
          <a:xfrm>
            <a:off x="8059756" y="825367"/>
            <a:ext cx="8980768" cy="1355107"/>
          </a:xfrm>
          <a:prstGeom prst="roundRect">
            <a:avLst>
              <a:gd name="adj" fmla="val 4238"/>
            </a:avLst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libraryTarget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8F2969C1-4692-6246-AFFA-63DD30260DF5}"/>
              </a:ext>
            </a:extLst>
          </p:cNvPr>
          <p:cNvSpPr/>
          <p:nvPr/>
        </p:nvSpPr>
        <p:spPr>
          <a:xfrm>
            <a:off x="1609875" y="4287282"/>
            <a:ext cx="6276077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amd</a:t>
            </a:r>
            <a:endParaRPr lang="en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64C4ED0-9946-1D45-9EC2-B22BEF6BC36C}"/>
              </a:ext>
            </a:extLst>
          </p:cNvPr>
          <p:cNvSpPr/>
          <p:nvPr/>
        </p:nvSpPr>
        <p:spPr>
          <a:xfrm>
            <a:off x="9246992" y="2418458"/>
            <a:ext cx="660629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library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的暴露方式</a:t>
            </a:r>
            <a:endParaRPr lang="en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0EC08B1-9003-C745-AEB8-5B0AF782885E}"/>
              </a:ext>
            </a:extLst>
          </p:cNvPr>
          <p:cNvSpPr/>
          <p:nvPr/>
        </p:nvSpPr>
        <p:spPr>
          <a:xfrm>
            <a:off x="13581817" y="4639866"/>
            <a:ext cx="82782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Asynchronous Module Definition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1A812FF-6935-CD4B-A4C4-D15DAD6F9DB2}"/>
              </a:ext>
            </a:extLst>
          </p:cNvPr>
          <p:cNvSpPr/>
          <p:nvPr/>
        </p:nvSpPr>
        <p:spPr>
          <a:xfrm>
            <a:off x="1978015" y="6973049"/>
            <a:ext cx="1453795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efine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(“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moduleA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”,[],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function(require, exports, module){</a:t>
            </a:r>
          </a:p>
          <a:p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});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8E722F8-0FE9-FF4E-9619-0D4F5C99C87D}"/>
              </a:ext>
            </a:extLst>
          </p:cNvPr>
          <p:cNvSpPr/>
          <p:nvPr/>
        </p:nvSpPr>
        <p:spPr>
          <a:xfrm>
            <a:off x="2126871" y="10026112"/>
            <a:ext cx="910377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require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[“a”,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“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],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function(a,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b){</a:t>
            </a:r>
          </a:p>
          <a:p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});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9" name="单圆角矩形 8">
            <a:extLst>
              <a:ext uri="{FF2B5EF4-FFF2-40B4-BE49-F238E27FC236}">
                <a16:creationId xmlns:a16="http://schemas.microsoft.com/office/drawing/2014/main" id="{2F36A592-46B1-D34D-ADE7-BADE5269225F}"/>
              </a:ext>
            </a:extLst>
          </p:cNvPr>
          <p:cNvSpPr/>
          <p:nvPr/>
        </p:nvSpPr>
        <p:spPr>
          <a:xfrm>
            <a:off x="1659571" y="6707386"/>
            <a:ext cx="17670420" cy="2372819"/>
          </a:xfrm>
          <a:prstGeom prst="round1Rect">
            <a:avLst/>
          </a:prstGeom>
          <a:ln>
            <a:solidFill>
              <a:srgbClr val="FFFFFF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4000" b="0" dirty="0" err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单圆角矩形 18">
            <a:extLst>
              <a:ext uri="{FF2B5EF4-FFF2-40B4-BE49-F238E27FC236}">
                <a16:creationId xmlns:a16="http://schemas.microsoft.com/office/drawing/2014/main" id="{E2F89C35-E46D-E941-B4AA-35199E563A9B}"/>
              </a:ext>
            </a:extLst>
          </p:cNvPr>
          <p:cNvSpPr/>
          <p:nvPr/>
        </p:nvSpPr>
        <p:spPr>
          <a:xfrm>
            <a:off x="1659571" y="9845690"/>
            <a:ext cx="17670420" cy="2372819"/>
          </a:xfrm>
          <a:prstGeom prst="round1Rect">
            <a:avLst/>
          </a:prstGeom>
          <a:ln>
            <a:solidFill>
              <a:srgbClr val="FFFFFF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4000" b="0" dirty="0" err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FD77CF6-EB81-BE4A-86AB-BE8859A69C68}"/>
              </a:ext>
            </a:extLst>
          </p:cNvPr>
          <p:cNvSpPr/>
          <p:nvPr/>
        </p:nvSpPr>
        <p:spPr>
          <a:xfrm>
            <a:off x="8644381" y="4533948"/>
            <a:ext cx="431560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输出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AMD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</a:t>
            </a:r>
            <a:endParaRPr lang="en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2507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128022" y="984274"/>
            <a:ext cx="9692377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5980ED87-70E8-6D4E-B420-9D254E6883E8}"/>
              </a:ext>
            </a:extLst>
          </p:cNvPr>
          <p:cNvSpPr/>
          <p:nvPr/>
        </p:nvSpPr>
        <p:spPr>
          <a:xfrm>
            <a:off x="8059756" y="825367"/>
            <a:ext cx="8980768" cy="1355107"/>
          </a:xfrm>
          <a:prstGeom prst="roundRect">
            <a:avLst>
              <a:gd name="adj" fmla="val 4238"/>
            </a:avLst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libraryTarget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8F2969C1-4692-6246-AFFA-63DD30260DF5}"/>
              </a:ext>
            </a:extLst>
          </p:cNvPr>
          <p:cNvSpPr/>
          <p:nvPr/>
        </p:nvSpPr>
        <p:spPr>
          <a:xfrm>
            <a:off x="1128022" y="3062760"/>
            <a:ext cx="6276077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umd</a:t>
            </a:r>
            <a:endParaRPr lang="en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64C4ED0-9946-1D45-9EC2-B22BEF6BC36C}"/>
              </a:ext>
            </a:extLst>
          </p:cNvPr>
          <p:cNvSpPr/>
          <p:nvPr/>
        </p:nvSpPr>
        <p:spPr>
          <a:xfrm>
            <a:off x="9246992" y="2418458"/>
            <a:ext cx="660629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library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的暴露方式</a:t>
            </a:r>
            <a:endParaRPr lang="en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FD64BA-2A0C-9D48-8904-706E263904EC}"/>
              </a:ext>
            </a:extLst>
          </p:cNvPr>
          <p:cNvSpPr/>
          <p:nvPr/>
        </p:nvSpPr>
        <p:spPr>
          <a:xfrm>
            <a:off x="1128022" y="5009737"/>
            <a:ext cx="1366592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输出</a:t>
            </a:r>
            <a:r>
              <a:rPr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webpackUniversalModuleDefinition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</a:t>
            </a:r>
            <a:endParaRPr lang="en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01384D-4F53-9042-901D-2D510E4B2AFE}"/>
              </a:ext>
            </a:extLst>
          </p:cNvPr>
          <p:cNvSpPr/>
          <p:nvPr/>
        </p:nvSpPr>
        <p:spPr>
          <a:xfrm>
            <a:off x="1128022" y="6189942"/>
            <a:ext cx="1950566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commonjs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commonjs2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amd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可以在浏览器、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中通用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91F7DEB-96D5-C24D-81E9-1258473FD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608" y="7684433"/>
            <a:ext cx="14108944" cy="504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46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83E335F2-D100-3043-9CFE-991B2010D204}"/>
              </a:ext>
            </a:extLst>
          </p:cNvPr>
          <p:cNvSpPr txBox="1"/>
          <p:nvPr/>
        </p:nvSpPr>
        <p:spPr>
          <a:xfrm>
            <a:off x="1227414" y="169989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Git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与工作流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7507F35E-5BD6-164C-A4C7-4CEB43EF37BE}"/>
              </a:ext>
            </a:extLst>
          </p:cNvPr>
          <p:cNvSpPr/>
          <p:nvPr/>
        </p:nvSpPr>
        <p:spPr>
          <a:xfrm>
            <a:off x="9054616" y="1532873"/>
            <a:ext cx="5167224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功能场景实战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96934876-BCF5-534F-92DA-70CE842977AF}"/>
              </a:ext>
            </a:extLst>
          </p:cNvPr>
          <p:cNvSpPr/>
          <p:nvPr/>
        </p:nvSpPr>
        <p:spPr>
          <a:xfrm>
            <a:off x="14610492" y="1532874"/>
            <a:ext cx="533220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工作流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FADBF0C-DFE1-2347-881A-86D8027B0ED5}"/>
              </a:ext>
            </a:extLst>
          </p:cNvPr>
          <p:cNvSpPr txBox="1"/>
          <p:nvPr/>
        </p:nvSpPr>
        <p:spPr>
          <a:xfrm>
            <a:off x="1227414" y="3938621"/>
            <a:ext cx="680845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前端构建实战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E965279-C6BB-6C48-A836-374BEC69DEFE}"/>
              </a:ext>
            </a:extLst>
          </p:cNvPr>
          <p:cNvSpPr/>
          <p:nvPr/>
        </p:nvSpPr>
        <p:spPr>
          <a:xfrm>
            <a:off x="9054616" y="3938622"/>
            <a:ext cx="10888085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基础与性能优化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CDB1696C-BCCB-2D4A-8031-F372DA89B63A}"/>
              </a:ext>
            </a:extLst>
          </p:cNvPr>
          <p:cNvSpPr/>
          <p:nvPr/>
        </p:nvSpPr>
        <p:spPr>
          <a:xfrm>
            <a:off x="9054613" y="5036882"/>
            <a:ext cx="10888084" cy="914402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模块规范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DB1575A0-92AD-D744-9511-690E035C6D32}"/>
              </a:ext>
            </a:extLst>
          </p:cNvPr>
          <p:cNvSpPr/>
          <p:nvPr/>
        </p:nvSpPr>
        <p:spPr>
          <a:xfrm>
            <a:off x="9054610" y="9486651"/>
            <a:ext cx="10888085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Lerna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在项目中应用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5F9F2C10-1F6F-9141-A95B-840BF4ACCA69}"/>
              </a:ext>
            </a:extLst>
          </p:cNvPr>
          <p:cNvSpPr/>
          <p:nvPr/>
        </p:nvSpPr>
        <p:spPr>
          <a:xfrm>
            <a:off x="9054616" y="2631134"/>
            <a:ext cx="5167224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Eslint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与代码规范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A76FF453-12CC-404F-A04E-BEEB568E65B0}"/>
              </a:ext>
            </a:extLst>
          </p:cNvPr>
          <p:cNvSpPr/>
          <p:nvPr/>
        </p:nvSpPr>
        <p:spPr>
          <a:xfrm>
            <a:off x="14610492" y="2614291"/>
            <a:ext cx="5332209" cy="89972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CI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持续集成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0389AF5E-9B1C-084B-A0EE-24F8DFD8D6B9}"/>
              </a:ext>
            </a:extLst>
          </p:cNvPr>
          <p:cNvSpPr/>
          <p:nvPr/>
        </p:nvSpPr>
        <p:spPr>
          <a:xfrm>
            <a:off x="9054613" y="6161093"/>
            <a:ext cx="10888084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TreeShaking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8E2A1837-9F31-3349-96E3-59F4E653F7C5}"/>
              </a:ext>
            </a:extLst>
          </p:cNvPr>
          <p:cNvSpPr/>
          <p:nvPr/>
        </p:nvSpPr>
        <p:spPr>
          <a:xfrm>
            <a:off x="9054613" y="7285303"/>
            <a:ext cx="10888083" cy="914402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插件开发实战</a:t>
            </a: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775C541C-B39D-7142-B39D-D723F61BEEC9}"/>
              </a:ext>
            </a:extLst>
          </p:cNvPr>
          <p:cNvSpPr/>
          <p:nvPr/>
        </p:nvSpPr>
        <p:spPr>
          <a:xfrm>
            <a:off x="9054612" y="8419912"/>
            <a:ext cx="10888083" cy="914402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Babel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基础与插件开发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15D69F9-2B69-3D42-8EA0-BA44FC3DA5EF}"/>
              </a:ext>
            </a:extLst>
          </p:cNvPr>
          <p:cNvSpPr txBox="1"/>
          <p:nvPr/>
        </p:nvSpPr>
        <p:spPr>
          <a:xfrm>
            <a:off x="1227414" y="10646645"/>
            <a:ext cx="6808455" cy="2043084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微前端应用及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原理解析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52BC1808-962A-9848-BC8B-BE925C9EDC64}"/>
              </a:ext>
            </a:extLst>
          </p:cNvPr>
          <p:cNvSpPr/>
          <p:nvPr/>
        </p:nvSpPr>
        <p:spPr>
          <a:xfrm>
            <a:off x="9054609" y="10723047"/>
            <a:ext cx="10888085" cy="91440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在项目中集成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Jest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测试框架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65F8E990-F33E-4B49-8822-B02B16BCE2D3}"/>
              </a:ext>
            </a:extLst>
          </p:cNvPr>
          <p:cNvSpPr/>
          <p:nvPr/>
        </p:nvSpPr>
        <p:spPr>
          <a:xfrm>
            <a:off x="9054610" y="11775325"/>
            <a:ext cx="10888084" cy="91440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kumimoji="1"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Puppeteer</a:t>
            </a:r>
            <a:r>
              <a:rPr kumimoji="1"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构建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自动化测试平台</a:t>
            </a:r>
          </a:p>
        </p:txBody>
      </p:sp>
    </p:spTree>
    <p:extLst>
      <p:ext uri="{BB962C8B-B14F-4D97-AF65-F5344CB8AC3E}">
        <p14:creationId xmlns:p14="http://schemas.microsoft.com/office/powerpoint/2010/main" val="3006315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128022" y="984274"/>
            <a:ext cx="9692377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5980ED87-70E8-6D4E-B420-9D254E6883E8}"/>
              </a:ext>
            </a:extLst>
          </p:cNvPr>
          <p:cNvSpPr/>
          <p:nvPr/>
        </p:nvSpPr>
        <p:spPr>
          <a:xfrm>
            <a:off x="8059756" y="825367"/>
            <a:ext cx="8980768" cy="1355107"/>
          </a:xfrm>
          <a:prstGeom prst="roundRect">
            <a:avLst>
              <a:gd name="adj" fmla="val 4238"/>
            </a:avLst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libraryTarget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8F2969C1-4692-6246-AFFA-63DD30260DF5}"/>
              </a:ext>
            </a:extLst>
          </p:cNvPr>
          <p:cNvSpPr/>
          <p:nvPr/>
        </p:nvSpPr>
        <p:spPr>
          <a:xfrm>
            <a:off x="1128022" y="3039812"/>
            <a:ext cx="6276077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umd</a:t>
            </a:r>
            <a:endParaRPr lang="en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64C4ED0-9946-1D45-9EC2-B22BEF6BC36C}"/>
              </a:ext>
            </a:extLst>
          </p:cNvPr>
          <p:cNvSpPr/>
          <p:nvPr/>
        </p:nvSpPr>
        <p:spPr>
          <a:xfrm>
            <a:off x="9246992" y="2418458"/>
            <a:ext cx="660629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library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的暴露方式</a:t>
            </a:r>
            <a:endParaRPr lang="en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49552E-4099-9847-BBF1-6EE91E265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810" y="8176031"/>
            <a:ext cx="14075743" cy="325775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3FA611C-3F03-3D4E-AD00-7B806251E5F1}"/>
              </a:ext>
            </a:extLst>
          </p:cNvPr>
          <p:cNvSpPr/>
          <p:nvPr/>
        </p:nvSpPr>
        <p:spPr>
          <a:xfrm>
            <a:off x="9729810" y="5510625"/>
            <a:ext cx="1286511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output.library.umdNamedDefine</a:t>
            </a:r>
            <a:endParaRPr lang="en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是否匿名 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define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FCE830-690E-0A4F-90B8-D5146EDAA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992" y="5254256"/>
            <a:ext cx="8255000" cy="699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24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128022" y="984274"/>
            <a:ext cx="9692377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5980ED87-70E8-6D4E-B420-9D254E6883E8}"/>
              </a:ext>
            </a:extLst>
          </p:cNvPr>
          <p:cNvSpPr/>
          <p:nvPr/>
        </p:nvSpPr>
        <p:spPr>
          <a:xfrm>
            <a:off x="8059756" y="825367"/>
            <a:ext cx="8980768" cy="1355107"/>
          </a:xfrm>
          <a:prstGeom prst="roundRect">
            <a:avLst>
              <a:gd name="adj" fmla="val 4238"/>
            </a:avLst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libraryTarget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8F2969C1-4692-6246-AFFA-63DD30260DF5}"/>
              </a:ext>
            </a:extLst>
          </p:cNvPr>
          <p:cNvSpPr/>
          <p:nvPr/>
        </p:nvSpPr>
        <p:spPr>
          <a:xfrm>
            <a:off x="1188506" y="3700783"/>
            <a:ext cx="6276077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system</a:t>
            </a:r>
            <a:endParaRPr lang="en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64C4ED0-9946-1D45-9EC2-B22BEF6BC36C}"/>
              </a:ext>
            </a:extLst>
          </p:cNvPr>
          <p:cNvSpPr/>
          <p:nvPr/>
        </p:nvSpPr>
        <p:spPr>
          <a:xfrm>
            <a:off x="9246992" y="2418458"/>
            <a:ext cx="660629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library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的暴露方式</a:t>
            </a:r>
            <a:endParaRPr lang="en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B7952C-F080-B44C-A84E-CCA8A26E2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536" y="6858000"/>
            <a:ext cx="6397047" cy="445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43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128022" y="984274"/>
            <a:ext cx="9692377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5980ED87-70E8-6D4E-B420-9D254E6883E8}"/>
              </a:ext>
            </a:extLst>
          </p:cNvPr>
          <p:cNvSpPr/>
          <p:nvPr/>
        </p:nvSpPr>
        <p:spPr>
          <a:xfrm>
            <a:off x="8059756" y="825367"/>
            <a:ext cx="8980768" cy="1355107"/>
          </a:xfrm>
          <a:prstGeom prst="roundRect">
            <a:avLst>
              <a:gd name="adj" fmla="val 4238"/>
            </a:avLst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libraryTarget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8F2969C1-4692-6246-AFFA-63DD30260DF5}"/>
              </a:ext>
            </a:extLst>
          </p:cNvPr>
          <p:cNvSpPr/>
          <p:nvPr/>
        </p:nvSpPr>
        <p:spPr>
          <a:xfrm>
            <a:off x="1128022" y="4041617"/>
            <a:ext cx="6276077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jsonp</a:t>
            </a:r>
            <a:endParaRPr lang="en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64C4ED0-9946-1D45-9EC2-B22BEF6BC36C}"/>
              </a:ext>
            </a:extLst>
          </p:cNvPr>
          <p:cNvSpPr/>
          <p:nvPr/>
        </p:nvSpPr>
        <p:spPr>
          <a:xfrm>
            <a:off x="9246992" y="2418458"/>
            <a:ext cx="660629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设置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library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的暴露方式</a:t>
            </a:r>
            <a:endParaRPr lang="en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7161F3-C7FE-FE41-A56D-59454F748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022" y="6401538"/>
            <a:ext cx="75438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87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128022" y="984274"/>
            <a:ext cx="9692377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D8826136-6E70-224F-9B9C-1953A000AAAF}"/>
              </a:ext>
            </a:extLst>
          </p:cNvPr>
          <p:cNvSpPr/>
          <p:nvPr/>
        </p:nvSpPr>
        <p:spPr>
          <a:xfrm>
            <a:off x="2182045" y="5595388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async-node</a:t>
            </a:r>
            <a:endParaRPr kumimoji="0" lang="zh-CN" altLang="en-US" sz="50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5092B51F-56DD-D348-9197-310B0ABA22AC}"/>
              </a:ext>
            </a:extLst>
          </p:cNvPr>
          <p:cNvSpPr/>
          <p:nvPr/>
        </p:nvSpPr>
        <p:spPr>
          <a:xfrm>
            <a:off x="2147176" y="7351634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electron-main</a:t>
            </a:r>
            <a:endParaRPr kumimoji="0" lang="zh-CN" altLang="en-US" sz="50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9FF4F1E7-6543-D845-8F91-8273360C5D58}"/>
              </a:ext>
            </a:extLst>
          </p:cNvPr>
          <p:cNvSpPr/>
          <p:nvPr/>
        </p:nvSpPr>
        <p:spPr>
          <a:xfrm>
            <a:off x="8059756" y="825367"/>
            <a:ext cx="8980768" cy="1355107"/>
          </a:xfrm>
          <a:prstGeom prst="roundRect">
            <a:avLst>
              <a:gd name="adj" fmla="val 4238"/>
            </a:avLst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构建</a:t>
            </a:r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目标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87AC9269-E6C1-0546-8914-36A271562C8C}"/>
              </a:ext>
            </a:extLst>
          </p:cNvPr>
          <p:cNvSpPr/>
          <p:nvPr/>
        </p:nvSpPr>
        <p:spPr>
          <a:xfrm>
            <a:off x="2147175" y="9107880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electron-renderer</a:t>
            </a:r>
            <a:endParaRPr kumimoji="0" lang="zh-CN" altLang="en-US" sz="50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DB0B4F8-3B51-7442-95E6-F558C56E09C1}"/>
              </a:ext>
            </a:extLst>
          </p:cNvPr>
          <p:cNvSpPr/>
          <p:nvPr/>
        </p:nvSpPr>
        <p:spPr>
          <a:xfrm>
            <a:off x="2147175" y="10864126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electron-preload</a:t>
            </a:r>
            <a:endParaRPr kumimoji="0" lang="zh-CN" altLang="en-US" sz="50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BD3B02CE-CFE7-E94F-81EA-6100EAEBD7B9}"/>
              </a:ext>
            </a:extLst>
          </p:cNvPr>
          <p:cNvSpPr/>
          <p:nvPr/>
        </p:nvSpPr>
        <p:spPr>
          <a:xfrm>
            <a:off x="8964535" y="5595387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node</a:t>
            </a:r>
            <a:endParaRPr kumimoji="0" lang="zh-CN" altLang="en-US" sz="50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8F95F7B7-A2E1-6C4C-850B-D1A759FD2AF3}"/>
              </a:ext>
            </a:extLst>
          </p:cNvPr>
          <p:cNvSpPr/>
          <p:nvPr/>
        </p:nvSpPr>
        <p:spPr>
          <a:xfrm>
            <a:off x="8964534" y="7351633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node-</a:t>
            </a:r>
            <a:r>
              <a:rPr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webkit</a:t>
            </a:r>
            <a:endParaRPr kumimoji="0" lang="zh-CN" altLang="en-US" sz="50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E49DE395-FCDE-DB46-B0BD-C46F2B3A81A2}"/>
              </a:ext>
            </a:extLst>
          </p:cNvPr>
          <p:cNvSpPr/>
          <p:nvPr/>
        </p:nvSpPr>
        <p:spPr>
          <a:xfrm>
            <a:off x="8964534" y="9121680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web</a:t>
            </a:r>
            <a:endParaRPr kumimoji="0" lang="zh-CN" altLang="en-US" sz="50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A10E6078-0C21-314B-89E7-9824E106799C}"/>
              </a:ext>
            </a:extLst>
          </p:cNvPr>
          <p:cNvSpPr/>
          <p:nvPr/>
        </p:nvSpPr>
        <p:spPr>
          <a:xfrm>
            <a:off x="8964534" y="10891727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webworker</a:t>
            </a:r>
            <a:endParaRPr kumimoji="0" lang="zh-CN" altLang="en-US" sz="50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E3945364-D91B-4949-BB21-D8B0AB3D6859}"/>
              </a:ext>
            </a:extLst>
          </p:cNvPr>
          <p:cNvSpPr/>
          <p:nvPr/>
        </p:nvSpPr>
        <p:spPr>
          <a:xfrm>
            <a:off x="15314534" y="5595386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esX</a:t>
            </a:r>
            <a:endParaRPr kumimoji="0" lang="zh-CN" altLang="en-US" sz="50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2565B585-F834-2A47-858C-404C298A2566}"/>
              </a:ext>
            </a:extLst>
          </p:cNvPr>
          <p:cNvSpPr/>
          <p:nvPr/>
        </p:nvSpPr>
        <p:spPr>
          <a:xfrm>
            <a:off x="15314534" y="7495306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browserslist</a:t>
            </a:r>
            <a:endParaRPr kumimoji="0" lang="zh-CN" altLang="en-US" sz="50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583BDD18-A28F-524F-B01E-BBB110FF4897}"/>
              </a:ext>
            </a:extLst>
          </p:cNvPr>
          <p:cNvSpPr/>
          <p:nvPr/>
        </p:nvSpPr>
        <p:spPr>
          <a:xfrm>
            <a:off x="1413640" y="2977471"/>
            <a:ext cx="6276077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target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3DBCC52-3D45-A344-B2E7-CFAC2E19F95D}"/>
              </a:ext>
            </a:extLst>
          </p:cNvPr>
          <p:cNvSpPr/>
          <p:nvPr/>
        </p:nvSpPr>
        <p:spPr>
          <a:xfrm>
            <a:off x="9214262" y="3160249"/>
            <a:ext cx="595547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多种运行环境的构建</a:t>
            </a:r>
            <a:endParaRPr lang="en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3911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128022" y="984274"/>
            <a:ext cx="9692377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9FF4F1E7-6543-D845-8F91-8273360C5D58}"/>
              </a:ext>
            </a:extLst>
          </p:cNvPr>
          <p:cNvSpPr/>
          <p:nvPr/>
        </p:nvSpPr>
        <p:spPr>
          <a:xfrm>
            <a:off x="8059756" y="825367"/>
            <a:ext cx="8980768" cy="1355107"/>
          </a:xfrm>
          <a:prstGeom prst="roundRect">
            <a:avLst>
              <a:gd name="adj" fmla="val 4238"/>
            </a:avLst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构建</a:t>
            </a:r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目标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0FF2B9A6-FECB-664A-B375-4DCAE5CBFEB3}"/>
              </a:ext>
            </a:extLst>
          </p:cNvPr>
          <p:cNvSpPr/>
          <p:nvPr/>
        </p:nvSpPr>
        <p:spPr>
          <a:xfrm>
            <a:off x="1349844" y="3594159"/>
            <a:ext cx="6276077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target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DBF324-D30A-2D4F-802D-CD1F92F0A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714" y="3203353"/>
            <a:ext cx="9212903" cy="968728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45FC8131-00D1-5A43-B77F-7C59EB796A9B}"/>
              </a:ext>
            </a:extLst>
          </p:cNvPr>
          <p:cNvSpPr/>
          <p:nvPr/>
        </p:nvSpPr>
        <p:spPr>
          <a:xfrm>
            <a:off x="1510154" y="5523165"/>
            <a:ext cx="595547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多种运行环境的构建</a:t>
            </a:r>
            <a:endParaRPr lang="en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2382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128022" y="984274"/>
            <a:ext cx="9692377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D8826136-6E70-224F-9B9C-1953A000AAAF}"/>
              </a:ext>
            </a:extLst>
          </p:cNvPr>
          <p:cNvSpPr/>
          <p:nvPr/>
        </p:nvSpPr>
        <p:spPr>
          <a:xfrm>
            <a:off x="1969394" y="3720805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externals</a:t>
            </a:r>
            <a:endParaRPr kumimoji="0" lang="zh-CN" altLang="en-US" sz="50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9FF4F1E7-6543-D845-8F91-8273360C5D58}"/>
              </a:ext>
            </a:extLst>
          </p:cNvPr>
          <p:cNvSpPr/>
          <p:nvPr/>
        </p:nvSpPr>
        <p:spPr>
          <a:xfrm>
            <a:off x="8059756" y="825367"/>
            <a:ext cx="8980768" cy="1355107"/>
          </a:xfrm>
          <a:prstGeom prst="roundRect">
            <a:avLst>
              <a:gd name="adj" fmla="val 4238"/>
            </a:avLst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外部扩展</a:t>
            </a:r>
            <a:endParaRPr lang="en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A70336-DB92-ED4E-8966-7F7A769FF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951" y="3720805"/>
            <a:ext cx="11106650" cy="801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06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6AEEB87C-EDA8-1945-8EBB-2DADBA8A6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5576" y="1822474"/>
            <a:ext cx="10523902" cy="1047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48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6AEEB87C-EDA8-1945-8EBB-2DADBA8A6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9576" y="570737"/>
            <a:ext cx="2072564" cy="206372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BBAFB17-AEE7-334A-9CAD-6C4F7C2308AB}"/>
              </a:ext>
            </a:extLst>
          </p:cNvPr>
          <p:cNvSpPr txBox="1"/>
          <p:nvPr/>
        </p:nvSpPr>
        <p:spPr>
          <a:xfrm>
            <a:off x="7843585" y="847688"/>
            <a:ext cx="869682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Lerna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B0742F-E4DC-DB43-9BA9-F16E8F0AA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327" y="2421812"/>
            <a:ext cx="12729239" cy="108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95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6AEEB87C-EDA8-1945-8EBB-2DADBA8A6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9576" y="570737"/>
            <a:ext cx="2072564" cy="20637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02DB2BD-A60F-0D40-AAB2-165EBFCA1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576" y="3270545"/>
            <a:ext cx="22068184" cy="959776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7885EC5B-5F22-2D48-A9A0-309E214991B6}"/>
              </a:ext>
            </a:extLst>
          </p:cNvPr>
          <p:cNvSpPr txBox="1"/>
          <p:nvPr/>
        </p:nvSpPr>
        <p:spPr>
          <a:xfrm>
            <a:off x="7843585" y="847688"/>
            <a:ext cx="869682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Lerna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8748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6AEEB87C-EDA8-1945-8EBB-2DADBA8A6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9576" y="570737"/>
            <a:ext cx="2072564" cy="206372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7885EC5B-5F22-2D48-A9A0-309E214991B6}"/>
              </a:ext>
            </a:extLst>
          </p:cNvPr>
          <p:cNvSpPr txBox="1"/>
          <p:nvPr/>
        </p:nvSpPr>
        <p:spPr>
          <a:xfrm>
            <a:off x="7843585" y="847688"/>
            <a:ext cx="869682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Lerna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8284F9-16AE-834B-AFC9-1E1353347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0095" y="2024578"/>
            <a:ext cx="13683807" cy="1124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57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83E335F2-D100-3043-9CFE-991B2010D204}"/>
              </a:ext>
            </a:extLst>
          </p:cNvPr>
          <p:cNvSpPr txBox="1"/>
          <p:nvPr/>
        </p:nvSpPr>
        <p:spPr>
          <a:xfrm>
            <a:off x="1266502" y="3465441"/>
            <a:ext cx="881723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Docker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基础与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7507F35E-5BD6-164C-A4C7-4CEB43EF37BE}"/>
              </a:ext>
            </a:extLst>
          </p:cNvPr>
          <p:cNvSpPr/>
          <p:nvPr/>
        </p:nvSpPr>
        <p:spPr>
          <a:xfrm>
            <a:off x="10862309" y="3471466"/>
            <a:ext cx="9844030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基础与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FADBF0C-DFE1-2347-881A-86D8027B0ED5}"/>
              </a:ext>
            </a:extLst>
          </p:cNvPr>
          <p:cNvSpPr txBox="1"/>
          <p:nvPr/>
        </p:nvSpPr>
        <p:spPr>
          <a:xfrm>
            <a:off x="1266501" y="4725282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五、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Nginx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必知必会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E965279-C6BB-6C48-A836-374BEC69DEFE}"/>
              </a:ext>
            </a:extLst>
          </p:cNvPr>
          <p:cNvSpPr/>
          <p:nvPr/>
        </p:nvSpPr>
        <p:spPr>
          <a:xfrm>
            <a:off x="10862308" y="4794146"/>
            <a:ext cx="9799131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Nginx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配置与实战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F33E0AA3-F5CD-814E-94B2-11CA642612F6}"/>
              </a:ext>
            </a:extLst>
          </p:cNvPr>
          <p:cNvSpPr/>
          <p:nvPr/>
        </p:nvSpPr>
        <p:spPr>
          <a:xfrm>
            <a:off x="10884758" y="8556546"/>
            <a:ext cx="9799131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前端监控体系搭建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FA29A50-CDC9-354C-8597-5FF57AFEEB4C}"/>
              </a:ext>
            </a:extLst>
          </p:cNvPr>
          <p:cNvSpPr txBox="1"/>
          <p:nvPr/>
        </p:nvSpPr>
        <p:spPr>
          <a:xfrm>
            <a:off x="1266501" y="8556546"/>
            <a:ext cx="881723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七、前端监控系统的搭建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92303742-41B3-C945-B38C-2195F71CBBD2}"/>
              </a:ext>
            </a:extLst>
          </p:cNvPr>
          <p:cNvSpPr/>
          <p:nvPr/>
        </p:nvSpPr>
        <p:spPr>
          <a:xfrm>
            <a:off x="10862309" y="9623586"/>
            <a:ext cx="9799131" cy="802692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前端性能监控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F13848-841B-034F-96F4-8952560AC5C3}"/>
              </a:ext>
            </a:extLst>
          </p:cNvPr>
          <p:cNvSpPr txBox="1"/>
          <p:nvPr/>
        </p:nvSpPr>
        <p:spPr>
          <a:xfrm>
            <a:off x="19096202" y="4664224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72784104-3554-504F-8214-94302726D2E6}"/>
              </a:ext>
            </a:extLst>
          </p:cNvPr>
          <p:cNvSpPr/>
          <p:nvPr/>
        </p:nvSpPr>
        <p:spPr>
          <a:xfrm>
            <a:off x="10862309" y="6427397"/>
            <a:ext cx="9821581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实战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4EF50321-4E02-1D48-BDC4-BECB3ED393AD}"/>
              </a:ext>
            </a:extLst>
          </p:cNvPr>
          <p:cNvSpPr/>
          <p:nvPr/>
        </p:nvSpPr>
        <p:spPr>
          <a:xfrm>
            <a:off x="10884758" y="10578918"/>
            <a:ext cx="9799131" cy="802692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前端异常监控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9E5BF293-19A2-414A-B38F-F64BE6A99257}"/>
              </a:ext>
            </a:extLst>
          </p:cNvPr>
          <p:cNvSpPr/>
          <p:nvPr/>
        </p:nvSpPr>
        <p:spPr>
          <a:xfrm>
            <a:off x="10884758" y="11524367"/>
            <a:ext cx="9799131" cy="802692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数据埋点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E180945C-5E58-224C-B3AB-626155A1C73C}"/>
              </a:ext>
            </a:extLst>
          </p:cNvPr>
          <p:cNvSpPr/>
          <p:nvPr/>
        </p:nvSpPr>
        <p:spPr>
          <a:xfrm>
            <a:off x="10884759" y="12489582"/>
            <a:ext cx="9774858" cy="802692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监控平台后端架构与开发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3DB9CED-C40B-6040-B469-81F9FE954132}"/>
              </a:ext>
            </a:extLst>
          </p:cNvPr>
          <p:cNvSpPr txBox="1"/>
          <p:nvPr/>
        </p:nvSpPr>
        <p:spPr>
          <a:xfrm>
            <a:off x="1266502" y="6388331"/>
            <a:ext cx="881723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六、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1BD7779C-88CF-314D-B8DD-3F40796DA77D}"/>
              </a:ext>
            </a:extLst>
          </p:cNvPr>
          <p:cNvSpPr/>
          <p:nvPr/>
        </p:nvSpPr>
        <p:spPr>
          <a:xfrm>
            <a:off x="10862308" y="7433817"/>
            <a:ext cx="9821581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平台搭建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C6A3822-F835-7748-8276-277BD3488B23}"/>
              </a:ext>
            </a:extLst>
          </p:cNvPr>
          <p:cNvSpPr txBox="1"/>
          <p:nvPr/>
        </p:nvSpPr>
        <p:spPr>
          <a:xfrm>
            <a:off x="1291839" y="1415825"/>
            <a:ext cx="548043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三、自动化测试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BB9B3416-D348-3F4F-8504-52AC3E8E2D2B}"/>
              </a:ext>
            </a:extLst>
          </p:cNvPr>
          <p:cNvSpPr/>
          <p:nvPr/>
        </p:nvSpPr>
        <p:spPr>
          <a:xfrm>
            <a:off x="10884757" y="1415825"/>
            <a:ext cx="9774860" cy="91440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在项目中集成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Jest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测试框架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AB2DDB13-0147-F445-9FC3-6E6BA43FC2B8}"/>
              </a:ext>
            </a:extLst>
          </p:cNvPr>
          <p:cNvSpPr/>
          <p:nvPr/>
        </p:nvSpPr>
        <p:spPr>
          <a:xfrm>
            <a:off x="10884757" y="2468103"/>
            <a:ext cx="9774860" cy="91440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kumimoji="1"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Puppeteer</a:t>
            </a:r>
            <a:r>
              <a:rPr kumimoji="1"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构建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自动化测试平台</a:t>
            </a:r>
          </a:p>
        </p:txBody>
      </p:sp>
    </p:spTree>
    <p:extLst>
      <p:ext uri="{BB962C8B-B14F-4D97-AF65-F5344CB8AC3E}">
        <p14:creationId xmlns:p14="http://schemas.microsoft.com/office/powerpoint/2010/main" val="38613168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6AEEB87C-EDA8-1945-8EBB-2DADBA8A6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9576" y="570737"/>
            <a:ext cx="2072564" cy="206372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7885EC5B-5F22-2D48-A9A0-309E214991B6}"/>
              </a:ext>
            </a:extLst>
          </p:cNvPr>
          <p:cNvSpPr txBox="1"/>
          <p:nvPr/>
        </p:nvSpPr>
        <p:spPr>
          <a:xfrm>
            <a:off x="7843585" y="847688"/>
            <a:ext cx="869682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Lerna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60B8CB-0FB5-7B4B-AE82-91464D3E9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027" y="2662332"/>
            <a:ext cx="18629665" cy="1020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55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6AEEB87C-EDA8-1945-8EBB-2DADBA8A6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9576" y="570737"/>
            <a:ext cx="2072564" cy="206372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7885EC5B-5F22-2D48-A9A0-309E214991B6}"/>
              </a:ext>
            </a:extLst>
          </p:cNvPr>
          <p:cNvSpPr txBox="1"/>
          <p:nvPr/>
        </p:nvSpPr>
        <p:spPr>
          <a:xfrm>
            <a:off x="7843585" y="847688"/>
            <a:ext cx="869682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Lerna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E88DAD-8E1A-5546-92A3-D41B5B066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551" y="3219746"/>
            <a:ext cx="21472509" cy="945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24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6AEEB87C-EDA8-1945-8EBB-2DADBA8A6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9576" y="570737"/>
            <a:ext cx="2072564" cy="206372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7885EC5B-5F22-2D48-A9A0-309E214991B6}"/>
              </a:ext>
            </a:extLst>
          </p:cNvPr>
          <p:cNvSpPr txBox="1"/>
          <p:nvPr/>
        </p:nvSpPr>
        <p:spPr>
          <a:xfrm>
            <a:off x="7843585" y="847688"/>
            <a:ext cx="869682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Lerna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E88DAD-8E1A-5546-92A3-D41B5B066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551" y="3219746"/>
            <a:ext cx="21472509" cy="945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15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6AEEB87C-EDA8-1945-8EBB-2DADBA8A6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9576" y="570737"/>
            <a:ext cx="2072564" cy="206372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7885EC5B-5F22-2D48-A9A0-309E214991B6}"/>
              </a:ext>
            </a:extLst>
          </p:cNvPr>
          <p:cNvSpPr txBox="1"/>
          <p:nvPr/>
        </p:nvSpPr>
        <p:spPr>
          <a:xfrm>
            <a:off x="7843585" y="847688"/>
            <a:ext cx="869682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Lerna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BFD4F4-1569-5649-9421-D16EB3102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811" y="2309468"/>
            <a:ext cx="14734808" cy="1086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51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6AEEB87C-EDA8-1945-8EBB-2DADBA8A6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9576" y="570737"/>
            <a:ext cx="2072564" cy="206372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7885EC5B-5F22-2D48-A9A0-309E214991B6}"/>
              </a:ext>
            </a:extLst>
          </p:cNvPr>
          <p:cNvSpPr txBox="1"/>
          <p:nvPr/>
        </p:nvSpPr>
        <p:spPr>
          <a:xfrm>
            <a:off x="7843585" y="847688"/>
            <a:ext cx="869682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Lerna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BFD4F4-1569-5649-9421-D16EB3102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811" y="2309468"/>
            <a:ext cx="14734808" cy="1086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61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44829040-C6A2-624E-9772-B02F9081D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5300" y="2409388"/>
            <a:ext cx="4965700" cy="670921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CF7F7E2-685C-4D45-986B-5155786DB7BE}"/>
              </a:ext>
            </a:extLst>
          </p:cNvPr>
          <p:cNvSpPr txBox="1"/>
          <p:nvPr/>
        </p:nvSpPr>
        <p:spPr>
          <a:xfrm>
            <a:off x="7608827" y="9943282"/>
            <a:ext cx="916634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微前端</a:t>
            </a:r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single-spa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4928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1913665" y="1321467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5653DE2-8B01-5E4A-A076-0B3C0BFCE332}"/>
              </a:ext>
            </a:extLst>
          </p:cNvPr>
          <p:cNvSpPr/>
          <p:nvPr/>
        </p:nvSpPr>
        <p:spPr>
          <a:xfrm>
            <a:off x="12750341" y="1492319"/>
            <a:ext cx="1056731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https://www.cnblogs.com/zhuanzhuanfe/p/7644846.html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4EA9B54-BC5D-3743-B40C-3042C0D029B5}"/>
              </a:ext>
            </a:extLst>
          </p:cNvPr>
          <p:cNvSpPr/>
          <p:nvPr/>
        </p:nvSpPr>
        <p:spPr>
          <a:xfrm>
            <a:off x="12750341" y="762671"/>
            <a:ext cx="79031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https://www.jianshu.com/p/785c2ca5a886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8A0392A8-BD88-4C45-8062-1DC9C7011F42}"/>
              </a:ext>
            </a:extLst>
          </p:cNvPr>
          <p:cNvSpPr/>
          <p:nvPr/>
        </p:nvSpPr>
        <p:spPr>
          <a:xfrm>
            <a:off x="2741914" y="1999461"/>
            <a:ext cx="7680124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超大型系统开发痛点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25B78D-573D-F040-82AC-5FA51188D3F1}"/>
              </a:ext>
            </a:extLst>
          </p:cNvPr>
          <p:cNvSpPr txBox="1"/>
          <p:nvPr/>
        </p:nvSpPr>
        <p:spPr>
          <a:xfrm>
            <a:off x="3216476" y="4614291"/>
            <a:ext cx="6731000" cy="126941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Wingdings" pitchFamily="2" charset="2"/>
              <a:buChar char="n"/>
            </a:pP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模块之间耦合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C8C4298-D329-0C4B-83A4-C2218EDAD60D}"/>
              </a:ext>
            </a:extLst>
          </p:cNvPr>
          <p:cNvSpPr txBox="1"/>
          <p:nvPr/>
        </p:nvSpPr>
        <p:spPr>
          <a:xfrm>
            <a:off x="3216476" y="6129171"/>
            <a:ext cx="6731000" cy="126941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Wingdings" pitchFamily="2" charset="2"/>
              <a:buChar char="n"/>
            </a:pP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模块上线影响范围大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0354C3-E6FA-7B4C-B1B1-4C8410EBE309}"/>
              </a:ext>
            </a:extLst>
          </p:cNvPr>
          <p:cNvSpPr txBox="1"/>
          <p:nvPr/>
        </p:nvSpPr>
        <p:spPr>
          <a:xfrm>
            <a:off x="3216476" y="7644051"/>
            <a:ext cx="6731000" cy="126941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Wingdings" pitchFamily="2" charset="2"/>
              <a:buChar char="n"/>
            </a:pP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代码合并难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5AD9A40-6F56-9940-9F9E-E4552D891EB5}"/>
              </a:ext>
            </a:extLst>
          </p:cNvPr>
          <p:cNvSpPr txBox="1"/>
          <p:nvPr/>
        </p:nvSpPr>
        <p:spPr>
          <a:xfrm>
            <a:off x="3216476" y="9158931"/>
            <a:ext cx="6731000" cy="126941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Wingdings" pitchFamily="2" charset="2"/>
              <a:buChar char="n"/>
            </a:pP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不能并行迭代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7878A8A-8334-D64C-A5E6-841B7EABFD23}"/>
              </a:ext>
            </a:extLst>
          </p:cNvPr>
          <p:cNvSpPr txBox="1"/>
          <p:nvPr/>
        </p:nvSpPr>
        <p:spPr>
          <a:xfrm>
            <a:off x="3216476" y="10673811"/>
            <a:ext cx="6731000" cy="126941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Wingdings" pitchFamily="2" charset="2"/>
              <a:buChar char="n"/>
            </a:pP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沟通成本高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593AC73-D52B-A542-A83A-2E51E2E24C55}"/>
              </a:ext>
            </a:extLst>
          </p:cNvPr>
          <p:cNvSpPr txBox="1"/>
          <p:nvPr/>
        </p:nvSpPr>
        <p:spPr>
          <a:xfrm>
            <a:off x="14376396" y="7948556"/>
            <a:ext cx="6731000" cy="126941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BE8C972F-EE65-974C-9DA1-7955053B1A53}"/>
              </a:ext>
            </a:extLst>
          </p:cNvPr>
          <p:cNvSpPr/>
          <p:nvPr/>
        </p:nvSpPr>
        <p:spPr>
          <a:xfrm>
            <a:off x="14376396" y="6129171"/>
            <a:ext cx="7903126" cy="126941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主模块与子模块分离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6C68E3F7-0305-7A45-BE9B-C71AAE157860}"/>
              </a:ext>
            </a:extLst>
          </p:cNvPr>
          <p:cNvSpPr/>
          <p:nvPr/>
        </p:nvSpPr>
        <p:spPr>
          <a:xfrm>
            <a:off x="14376396" y="10477181"/>
            <a:ext cx="7903126" cy="126941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独立运行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18A45B1E-FC07-174C-B551-6680CA952931}"/>
              </a:ext>
            </a:extLst>
          </p:cNvPr>
          <p:cNvSpPr/>
          <p:nvPr/>
        </p:nvSpPr>
        <p:spPr>
          <a:xfrm>
            <a:off x="14376396" y="7574231"/>
            <a:ext cx="7903126" cy="126941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独立开发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FFE0CDB1-F596-BE45-AB7E-5C3F104904A5}"/>
              </a:ext>
            </a:extLst>
          </p:cNvPr>
          <p:cNvSpPr/>
          <p:nvPr/>
        </p:nvSpPr>
        <p:spPr>
          <a:xfrm>
            <a:off x="14376396" y="9025706"/>
            <a:ext cx="7903126" cy="126941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独立部署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7C89039-F026-5247-858B-AF2563840D24}"/>
              </a:ext>
            </a:extLst>
          </p:cNvPr>
          <p:cNvSpPr txBox="1"/>
          <p:nvPr/>
        </p:nvSpPr>
        <p:spPr>
          <a:xfrm>
            <a:off x="14376396" y="4684111"/>
            <a:ext cx="5791204" cy="126941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Wingdings" pitchFamily="2" charset="2"/>
              <a:buChar char="n"/>
            </a:pP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解决方案</a:t>
            </a:r>
          </a:p>
        </p:txBody>
      </p:sp>
    </p:spTree>
    <p:extLst>
      <p:ext uri="{BB962C8B-B14F-4D97-AF65-F5344CB8AC3E}">
        <p14:creationId xmlns:p14="http://schemas.microsoft.com/office/powerpoint/2010/main" val="828808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586771-721D-CA43-BBFA-B7061ADF3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584" y="1777999"/>
            <a:ext cx="14544015" cy="1058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178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D8994B06-FA0B-3846-8E25-3DB2BE0CDB0F}"/>
              </a:ext>
            </a:extLst>
          </p:cNvPr>
          <p:cNvSpPr/>
          <p:nvPr/>
        </p:nvSpPr>
        <p:spPr>
          <a:xfrm>
            <a:off x="9136565" y="4076424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公共资源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221BF36A-FCDE-2A43-9508-34D486ED7E87}"/>
              </a:ext>
            </a:extLst>
          </p:cNvPr>
          <p:cNvSpPr/>
          <p:nvPr/>
        </p:nvSpPr>
        <p:spPr>
          <a:xfrm>
            <a:off x="4397297" y="1931458"/>
            <a:ext cx="14805104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5363FC86-FD67-C141-81CC-638FA7E8C555}"/>
              </a:ext>
            </a:extLst>
          </p:cNvPr>
          <p:cNvSpPr/>
          <p:nvPr/>
        </p:nvSpPr>
        <p:spPr>
          <a:xfrm>
            <a:off x="9136565" y="7556122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公共组件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F80627CA-D882-7647-95DB-DDB19BE3E389}"/>
              </a:ext>
            </a:extLst>
          </p:cNvPr>
          <p:cNvSpPr/>
          <p:nvPr/>
        </p:nvSpPr>
        <p:spPr>
          <a:xfrm>
            <a:off x="17018001" y="7461273"/>
            <a:ext cx="2184400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子应用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A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E15FBE62-3F40-5D4C-AB5D-DF95A2723C8B}"/>
              </a:ext>
            </a:extLst>
          </p:cNvPr>
          <p:cNvSpPr/>
          <p:nvPr/>
        </p:nvSpPr>
        <p:spPr>
          <a:xfrm>
            <a:off x="17018001" y="8716794"/>
            <a:ext cx="2184400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子应用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B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C738E68F-38E7-144C-BA3E-57989E8E8335}"/>
              </a:ext>
            </a:extLst>
          </p:cNvPr>
          <p:cNvSpPr/>
          <p:nvPr/>
        </p:nvSpPr>
        <p:spPr>
          <a:xfrm>
            <a:off x="17018001" y="9972315"/>
            <a:ext cx="2184400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子应用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C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9CD0DC2F-FA0C-394A-960C-2738AA009D74}"/>
              </a:ext>
            </a:extLst>
          </p:cNvPr>
          <p:cNvSpPr/>
          <p:nvPr/>
        </p:nvSpPr>
        <p:spPr>
          <a:xfrm>
            <a:off x="17018001" y="11175493"/>
            <a:ext cx="2184400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子应用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D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D245638C-D9A8-7841-AE46-C08DC2CD7CCD}"/>
              </a:ext>
            </a:extLst>
          </p:cNvPr>
          <p:cNvSpPr/>
          <p:nvPr/>
        </p:nvSpPr>
        <p:spPr>
          <a:xfrm>
            <a:off x="4397297" y="6017030"/>
            <a:ext cx="3153694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header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43A7A6B9-980A-3D4D-A88E-EDBEE1B1DBD6}"/>
              </a:ext>
            </a:extLst>
          </p:cNvPr>
          <p:cNvSpPr/>
          <p:nvPr/>
        </p:nvSpPr>
        <p:spPr>
          <a:xfrm>
            <a:off x="4397297" y="7575337"/>
            <a:ext cx="3153694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footer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0344FB5A-188C-5843-A9F8-A6334310B0E5}"/>
              </a:ext>
            </a:extLst>
          </p:cNvPr>
          <p:cNvSpPr/>
          <p:nvPr/>
        </p:nvSpPr>
        <p:spPr>
          <a:xfrm>
            <a:off x="4397297" y="9133596"/>
            <a:ext cx="3153694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menu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E4EC9DB3-32E0-7F4C-B4CE-884B6510A1E4}"/>
              </a:ext>
            </a:extLst>
          </p:cNvPr>
          <p:cNvSpPr/>
          <p:nvPr/>
        </p:nvSpPr>
        <p:spPr>
          <a:xfrm>
            <a:off x="4397297" y="4076423"/>
            <a:ext cx="3153694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公共库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C3B427B-BA59-B24B-A550-99E346EBC5F9}"/>
              </a:ext>
            </a:extLst>
          </p:cNvPr>
          <p:cNvCxnSpPr>
            <a:cxnSpLocks/>
            <a:stCxn id="11" idx="1"/>
            <a:endCxn id="24" idx="3"/>
          </p:cNvCxnSpPr>
          <p:nvPr/>
        </p:nvCxnSpPr>
        <p:spPr>
          <a:xfrm flipH="1" flipV="1">
            <a:off x="7550991" y="4753977"/>
            <a:ext cx="1585574" cy="1"/>
          </a:xfrm>
          <a:prstGeom prst="straightConnector1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曲线连接符 28">
            <a:extLst>
              <a:ext uri="{FF2B5EF4-FFF2-40B4-BE49-F238E27FC236}">
                <a16:creationId xmlns:a16="http://schemas.microsoft.com/office/drawing/2014/main" id="{B2EAA008-B11F-4D4D-87EB-0A9A2DE281BD}"/>
              </a:ext>
            </a:extLst>
          </p:cNvPr>
          <p:cNvCxnSpPr>
            <a:stCxn id="16" idx="1"/>
            <a:endCxn id="23" idx="3"/>
          </p:cNvCxnSpPr>
          <p:nvPr/>
        </p:nvCxnSpPr>
        <p:spPr>
          <a:xfrm rot="10800000" flipV="1">
            <a:off x="7550991" y="8233676"/>
            <a:ext cx="1585574" cy="1577474"/>
          </a:xfrm>
          <a:prstGeom prst="curvedConnector3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曲线连接符 30">
            <a:extLst>
              <a:ext uri="{FF2B5EF4-FFF2-40B4-BE49-F238E27FC236}">
                <a16:creationId xmlns:a16="http://schemas.microsoft.com/office/drawing/2014/main" id="{C2B41616-3D7A-A04F-A382-EDDE98451CC0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7550991" y="6694584"/>
            <a:ext cx="1585574" cy="1539092"/>
          </a:xfrm>
          <a:prstGeom prst="curvedConnector3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曲线连接符 32">
            <a:extLst>
              <a:ext uri="{FF2B5EF4-FFF2-40B4-BE49-F238E27FC236}">
                <a16:creationId xmlns:a16="http://schemas.microsoft.com/office/drawing/2014/main" id="{D209AA0D-5E0E-114D-8E21-35D95009B7E5}"/>
              </a:ext>
            </a:extLst>
          </p:cNvPr>
          <p:cNvCxnSpPr>
            <a:stCxn id="16" idx="1"/>
            <a:endCxn id="22" idx="3"/>
          </p:cNvCxnSpPr>
          <p:nvPr/>
        </p:nvCxnSpPr>
        <p:spPr>
          <a:xfrm rot="10800000" flipV="1">
            <a:off x="7550991" y="8233675"/>
            <a:ext cx="1585574" cy="19215"/>
          </a:xfrm>
          <a:prstGeom prst="curvedConnector3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CC1D8A53-814A-1A43-8AD9-B9ABE5D12C61}"/>
              </a:ext>
            </a:extLst>
          </p:cNvPr>
          <p:cNvSpPr/>
          <p:nvPr/>
        </p:nvSpPr>
        <p:spPr>
          <a:xfrm>
            <a:off x="9136565" y="9278505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iframe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EE6FB1D3-78AD-0D40-BB52-8238B6D1B1F0}"/>
              </a:ext>
            </a:extLst>
          </p:cNvPr>
          <p:cNvCxnSpPr>
            <a:stCxn id="34" idx="3"/>
            <a:endCxn id="17" idx="1"/>
          </p:cNvCxnSpPr>
          <p:nvPr/>
        </p:nvCxnSpPr>
        <p:spPr>
          <a:xfrm flipV="1">
            <a:off x="13875834" y="7989593"/>
            <a:ext cx="3142167" cy="1966466"/>
          </a:xfrm>
          <a:prstGeom prst="curvedConnector3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曲线连接符 37">
            <a:extLst>
              <a:ext uri="{FF2B5EF4-FFF2-40B4-BE49-F238E27FC236}">
                <a16:creationId xmlns:a16="http://schemas.microsoft.com/office/drawing/2014/main" id="{E16AA015-6B75-434D-B56C-E40142FA92F9}"/>
              </a:ext>
            </a:extLst>
          </p:cNvPr>
          <p:cNvCxnSpPr>
            <a:stCxn id="34" idx="3"/>
            <a:endCxn id="20" idx="1"/>
          </p:cNvCxnSpPr>
          <p:nvPr/>
        </p:nvCxnSpPr>
        <p:spPr>
          <a:xfrm>
            <a:off x="13875834" y="9956059"/>
            <a:ext cx="3142167" cy="1747754"/>
          </a:xfrm>
          <a:prstGeom prst="curvedConnector3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曲线连接符 39">
            <a:extLst>
              <a:ext uri="{FF2B5EF4-FFF2-40B4-BE49-F238E27FC236}">
                <a16:creationId xmlns:a16="http://schemas.microsoft.com/office/drawing/2014/main" id="{C1BF91AD-70EE-4F4B-B195-109FC41569D6}"/>
              </a:ext>
            </a:extLst>
          </p:cNvPr>
          <p:cNvCxnSpPr>
            <a:stCxn id="34" idx="3"/>
            <a:endCxn id="18" idx="1"/>
          </p:cNvCxnSpPr>
          <p:nvPr/>
        </p:nvCxnSpPr>
        <p:spPr>
          <a:xfrm flipV="1">
            <a:off x="13875834" y="9245114"/>
            <a:ext cx="3142167" cy="710945"/>
          </a:xfrm>
          <a:prstGeom prst="curvedConnector3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曲线连接符 41">
            <a:extLst>
              <a:ext uri="{FF2B5EF4-FFF2-40B4-BE49-F238E27FC236}">
                <a16:creationId xmlns:a16="http://schemas.microsoft.com/office/drawing/2014/main" id="{CB0EAA95-1233-764D-BA18-2484CD93AF4E}"/>
              </a:ext>
            </a:extLst>
          </p:cNvPr>
          <p:cNvCxnSpPr>
            <a:stCxn id="34" idx="3"/>
            <a:endCxn id="19" idx="1"/>
          </p:cNvCxnSpPr>
          <p:nvPr/>
        </p:nvCxnSpPr>
        <p:spPr>
          <a:xfrm>
            <a:off x="13875834" y="9956059"/>
            <a:ext cx="3142167" cy="544576"/>
          </a:xfrm>
          <a:prstGeom prst="curvedConnector3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050615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306157" y="984591"/>
            <a:ext cx="13122386" cy="108516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微前端架构设计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E6B4A8E8-407E-CE45-A630-7A416558566D}"/>
              </a:ext>
            </a:extLst>
          </p:cNvPr>
          <p:cNvSpPr/>
          <p:nvPr/>
        </p:nvSpPr>
        <p:spPr>
          <a:xfrm>
            <a:off x="2739803" y="7104522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构建时组合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19538CA4-A6E6-994E-89B0-983370FD4262}"/>
              </a:ext>
            </a:extLst>
          </p:cNvPr>
          <p:cNvSpPr/>
          <p:nvPr/>
        </p:nvSpPr>
        <p:spPr>
          <a:xfrm>
            <a:off x="2739803" y="9961259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运行时组合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7C847A-F95C-4943-8831-DD6CDBC047AE}"/>
              </a:ext>
            </a:extLst>
          </p:cNvPr>
          <p:cNvSpPr txBox="1"/>
          <p:nvPr/>
        </p:nvSpPr>
        <p:spPr>
          <a:xfrm>
            <a:off x="2739803" y="3005370"/>
            <a:ext cx="13550502" cy="126941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1143000" indent="-1143000" algn="l">
              <a:buFont typeface="Wingdings" pitchFamily="2" charset="2"/>
              <a:buChar char="n"/>
            </a:pP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主框架与子应用集成的方式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42FF0E-CB69-1A40-904C-CFA364296159}"/>
              </a:ext>
            </a:extLst>
          </p:cNvPr>
          <p:cNvSpPr txBox="1"/>
          <p:nvPr/>
        </p:nvSpPr>
        <p:spPr>
          <a:xfrm>
            <a:off x="8009998" y="7344592"/>
            <a:ext cx="653195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可合并公共模块，进行优化</a:t>
            </a:r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8743AC8E-25A1-CF40-A0A4-BF0AA86A7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0864" y="5316185"/>
            <a:ext cx="1206013" cy="1206013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FEC38F90-8DEB-FA4E-BAA2-5A11442B7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85494" y="5276165"/>
            <a:ext cx="1206013" cy="120601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BBD0943-C16E-4D49-A009-2A5F4D466706}"/>
              </a:ext>
            </a:extLst>
          </p:cNvPr>
          <p:cNvSpPr txBox="1"/>
          <p:nvPr/>
        </p:nvSpPr>
        <p:spPr>
          <a:xfrm>
            <a:off x="9726620" y="5421971"/>
            <a:ext cx="213528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优点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5E873F9-8305-2243-9F0B-FA05DD27B736}"/>
              </a:ext>
            </a:extLst>
          </p:cNvPr>
          <p:cNvSpPr txBox="1"/>
          <p:nvPr/>
        </p:nvSpPr>
        <p:spPr>
          <a:xfrm>
            <a:off x="16286196" y="5461991"/>
            <a:ext cx="213528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FF5D0B0-1E77-914E-8DE1-BE4BBCABF221}"/>
              </a:ext>
            </a:extLst>
          </p:cNvPr>
          <p:cNvSpPr txBox="1"/>
          <p:nvPr/>
        </p:nvSpPr>
        <p:spPr>
          <a:xfrm>
            <a:off x="15105539" y="10156213"/>
            <a:ext cx="72214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子模块之间不能合并优化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0DC17F2-C9D9-3947-8DE7-257D77D8105E}"/>
              </a:ext>
            </a:extLst>
          </p:cNvPr>
          <p:cNvSpPr txBox="1"/>
          <p:nvPr/>
        </p:nvSpPr>
        <p:spPr>
          <a:xfrm>
            <a:off x="15072877" y="7344592"/>
            <a:ext cx="478019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模块间有耦合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50CED71-CADA-6F4D-A3FA-1D381386B392}"/>
              </a:ext>
            </a:extLst>
          </p:cNvPr>
          <p:cNvSpPr txBox="1"/>
          <p:nvPr/>
        </p:nvSpPr>
        <p:spPr>
          <a:xfrm>
            <a:off x="8185493" y="10108034"/>
            <a:ext cx="588955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单独构建打包，完全解耦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7F43F42-438B-3A41-A617-5949E6FB6C2B}"/>
              </a:ext>
            </a:extLst>
          </p:cNvPr>
          <p:cNvSpPr txBox="1"/>
          <p:nvPr/>
        </p:nvSpPr>
        <p:spPr>
          <a:xfrm>
            <a:off x="15072877" y="8258992"/>
            <a:ext cx="478019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对子模块有侵入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FF5EF6F-1192-014A-95B4-8E13610CBC70}"/>
              </a:ext>
            </a:extLst>
          </p:cNvPr>
          <p:cNvSpPr txBox="1"/>
          <p:nvPr/>
        </p:nvSpPr>
        <p:spPr>
          <a:xfrm>
            <a:off x="8185492" y="11070613"/>
            <a:ext cx="588955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对子模块无侵入</a:t>
            </a:r>
          </a:p>
        </p:txBody>
      </p:sp>
    </p:spTree>
    <p:extLst>
      <p:ext uri="{BB962C8B-B14F-4D97-AF65-F5344CB8AC3E}">
        <p14:creationId xmlns:p14="http://schemas.microsoft.com/office/powerpoint/2010/main" val="54656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7FB80CB-E68E-E748-B14B-18E8E6F60679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本课重点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8F4BBE-EA14-D346-91F5-4AFA5D55FD84}"/>
              </a:ext>
            </a:extLst>
          </p:cNvPr>
          <p:cNvSpPr txBox="1"/>
          <p:nvPr/>
        </p:nvSpPr>
        <p:spPr>
          <a:xfrm>
            <a:off x="1606955" y="3793482"/>
            <a:ext cx="789400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5A4A83-11E2-8846-A733-A866B6FC3F08}"/>
              </a:ext>
            </a:extLst>
          </p:cNvPr>
          <p:cNvSpPr txBox="1"/>
          <p:nvPr/>
        </p:nvSpPr>
        <p:spPr>
          <a:xfrm>
            <a:off x="1606955" y="2567409"/>
            <a:ext cx="9366991" cy="914399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与工作流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B4636F2-1273-424F-8647-EA3BEC0306CF}"/>
              </a:ext>
            </a:extLst>
          </p:cNvPr>
          <p:cNvSpPr txBox="1"/>
          <p:nvPr/>
        </p:nvSpPr>
        <p:spPr>
          <a:xfrm>
            <a:off x="1616141" y="5019556"/>
            <a:ext cx="789400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Lerna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包管理</a:t>
            </a:r>
          </a:p>
        </p:txBody>
      </p:sp>
    </p:spTree>
    <p:extLst>
      <p:ext uri="{BB962C8B-B14F-4D97-AF65-F5344CB8AC3E}">
        <p14:creationId xmlns:p14="http://schemas.microsoft.com/office/powerpoint/2010/main" val="11257895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E6B4A8E8-407E-CE45-A630-7A416558566D}"/>
              </a:ext>
            </a:extLst>
          </p:cNvPr>
          <p:cNvSpPr/>
          <p:nvPr/>
        </p:nvSpPr>
        <p:spPr>
          <a:xfrm>
            <a:off x="2970118" y="6997239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Entry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19538CA4-A6E6-994E-89B0-983370FD4262}"/>
              </a:ext>
            </a:extLst>
          </p:cNvPr>
          <p:cNvSpPr/>
          <p:nvPr/>
        </p:nvSpPr>
        <p:spPr>
          <a:xfrm>
            <a:off x="2970118" y="9626024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Entry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42FF0E-CB69-1A40-904C-CFA364296159}"/>
              </a:ext>
            </a:extLst>
          </p:cNvPr>
          <p:cNvSpPr txBox="1"/>
          <p:nvPr/>
        </p:nvSpPr>
        <p:spPr>
          <a:xfrm>
            <a:off x="9077630" y="6852566"/>
            <a:ext cx="453681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子应用是完整方案</a:t>
            </a:r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8743AC8E-25A1-CF40-A0A4-BF0AA86A7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03570" y="5144214"/>
            <a:ext cx="1206013" cy="1206013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FEC38F90-8DEB-FA4E-BAA2-5A11442B7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01519" y="5144214"/>
            <a:ext cx="1206013" cy="120601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BBD0943-C16E-4D49-A009-2A5F4D466706}"/>
              </a:ext>
            </a:extLst>
          </p:cNvPr>
          <p:cNvSpPr txBox="1"/>
          <p:nvPr/>
        </p:nvSpPr>
        <p:spPr>
          <a:xfrm>
            <a:off x="10642645" y="5290020"/>
            <a:ext cx="213528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优点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5E873F9-8305-2243-9F0B-FA05DD27B736}"/>
              </a:ext>
            </a:extLst>
          </p:cNvPr>
          <p:cNvSpPr txBox="1"/>
          <p:nvPr/>
        </p:nvSpPr>
        <p:spPr>
          <a:xfrm>
            <a:off x="15988902" y="5290020"/>
            <a:ext cx="213528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缺点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75D1133-0057-5A49-9B5A-F58F5C53C8E7}"/>
              </a:ext>
            </a:extLst>
          </p:cNvPr>
          <p:cNvSpPr txBox="1"/>
          <p:nvPr/>
        </p:nvSpPr>
        <p:spPr>
          <a:xfrm>
            <a:off x="9126919" y="7808343"/>
            <a:ext cx="278421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样式隔离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FF5D0B0-1E77-914E-8DE1-BE4BBCABF221}"/>
              </a:ext>
            </a:extLst>
          </p:cNvPr>
          <p:cNvSpPr txBox="1"/>
          <p:nvPr/>
        </p:nvSpPr>
        <p:spPr>
          <a:xfrm>
            <a:off x="14396264" y="10066731"/>
            <a:ext cx="72214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子应用不完整，依赖容器节点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0DC17F2-C9D9-3947-8DE7-257D77D8105E}"/>
              </a:ext>
            </a:extLst>
          </p:cNvPr>
          <p:cNvSpPr txBox="1"/>
          <p:nvPr/>
        </p:nvSpPr>
        <p:spPr>
          <a:xfrm>
            <a:off x="14396264" y="6760392"/>
            <a:ext cx="748711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子应用独立，无法构建时优化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050FC2C-01AA-7A4D-9E15-6CDC8F5CC4A0}"/>
              </a:ext>
            </a:extLst>
          </p:cNvPr>
          <p:cNvSpPr txBox="1"/>
          <p:nvPr/>
        </p:nvSpPr>
        <p:spPr>
          <a:xfrm>
            <a:off x="14396263" y="10981131"/>
            <a:ext cx="814751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所有资源打包成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，无法并行下载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50CED71-CADA-6F4D-A3FA-1D381386B392}"/>
              </a:ext>
            </a:extLst>
          </p:cNvPr>
          <p:cNvSpPr txBox="1"/>
          <p:nvPr/>
        </p:nvSpPr>
        <p:spPr>
          <a:xfrm>
            <a:off x="9101519" y="10049662"/>
            <a:ext cx="386117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构建时可优化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BA28530-9D7D-8D4C-B77F-22E71091429A}"/>
              </a:ext>
            </a:extLst>
          </p:cNvPr>
          <p:cNvSpPr txBox="1"/>
          <p:nvPr/>
        </p:nvSpPr>
        <p:spPr>
          <a:xfrm>
            <a:off x="14396262" y="11920931"/>
            <a:ext cx="686353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样式不隔离，需要处理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4D1187D-704E-C94E-8512-168A2A7EC6BB}"/>
              </a:ext>
            </a:extLst>
          </p:cNvPr>
          <p:cNvSpPr txBox="1"/>
          <p:nvPr/>
        </p:nvSpPr>
        <p:spPr>
          <a:xfrm>
            <a:off x="1306157" y="984591"/>
            <a:ext cx="13122386" cy="108516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微前端架构设计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7182277-285F-8147-839D-E037F78A7D40}"/>
              </a:ext>
            </a:extLst>
          </p:cNvPr>
          <p:cNvSpPr txBox="1"/>
          <p:nvPr/>
        </p:nvSpPr>
        <p:spPr>
          <a:xfrm>
            <a:off x="2739803" y="3005370"/>
            <a:ext cx="13550502" cy="126941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1143000" indent="-1143000" algn="l">
              <a:buFont typeface="Wingdings" pitchFamily="2" charset="2"/>
              <a:buChar char="n"/>
            </a:pP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子应用入口</a:t>
            </a:r>
          </a:p>
        </p:txBody>
      </p:sp>
    </p:spTree>
    <p:extLst>
      <p:ext uri="{BB962C8B-B14F-4D97-AF65-F5344CB8AC3E}">
        <p14:creationId xmlns:p14="http://schemas.microsoft.com/office/powerpoint/2010/main" val="39721253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8BA55F8-E0BA-B349-BFE0-2F6A3FA6CBA4}"/>
              </a:ext>
            </a:extLst>
          </p:cNvPr>
          <p:cNvSpPr txBox="1"/>
          <p:nvPr/>
        </p:nvSpPr>
        <p:spPr>
          <a:xfrm>
            <a:off x="1892299" y="4029444"/>
            <a:ext cx="7950200" cy="1177556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FF594808-9A21-604B-9885-B199EA91A4B7}"/>
              </a:ext>
            </a:extLst>
          </p:cNvPr>
          <p:cNvSpPr/>
          <p:nvPr/>
        </p:nvSpPr>
        <p:spPr>
          <a:xfrm>
            <a:off x="3273991" y="5394080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iframe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B8AB431A-5ED9-4741-A59A-E3C693170C44}"/>
              </a:ext>
            </a:extLst>
          </p:cNvPr>
          <p:cNvSpPr/>
          <p:nvPr/>
        </p:nvSpPr>
        <p:spPr>
          <a:xfrm>
            <a:off x="10829263" y="6381551"/>
            <a:ext cx="3138843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样式隔离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A87B4BE3-8059-D04C-8DEE-343A146999D2}"/>
              </a:ext>
            </a:extLst>
          </p:cNvPr>
          <p:cNvSpPr/>
          <p:nvPr/>
        </p:nvSpPr>
        <p:spPr>
          <a:xfrm>
            <a:off x="10829264" y="7770970"/>
            <a:ext cx="3138842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js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隔离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C904B83-20A6-B741-92FA-D6200B77ADDB}"/>
              </a:ext>
            </a:extLst>
          </p:cNvPr>
          <p:cNvSpPr txBox="1"/>
          <p:nvPr/>
        </p:nvSpPr>
        <p:spPr>
          <a:xfrm>
            <a:off x="1306157" y="984591"/>
            <a:ext cx="13122386" cy="108516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微前端架构设计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265C17-AF3D-2948-B6D3-CAB9E713A234}"/>
              </a:ext>
            </a:extLst>
          </p:cNvPr>
          <p:cNvSpPr txBox="1"/>
          <p:nvPr/>
        </p:nvSpPr>
        <p:spPr>
          <a:xfrm>
            <a:off x="2739803" y="3005370"/>
            <a:ext cx="13550502" cy="126941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1143000" indent="-1143000" algn="l">
              <a:buFont typeface="Wingdings" pitchFamily="2" charset="2"/>
              <a:buChar char="n"/>
            </a:pP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如何挂载子应用</a:t>
            </a:r>
          </a:p>
        </p:txBody>
      </p:sp>
      <p:pic>
        <p:nvPicPr>
          <p:cNvPr id="44" name="图形 43">
            <a:extLst>
              <a:ext uri="{FF2B5EF4-FFF2-40B4-BE49-F238E27FC236}">
                <a16:creationId xmlns:a16="http://schemas.microsoft.com/office/drawing/2014/main" id="{A574264B-E64A-A641-B476-5E2830EC2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40652" y="4603993"/>
            <a:ext cx="1206013" cy="1206013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B10A82DD-4D2E-3D41-91A1-3C5C4EC57962}"/>
              </a:ext>
            </a:extLst>
          </p:cNvPr>
          <p:cNvSpPr txBox="1"/>
          <p:nvPr/>
        </p:nvSpPr>
        <p:spPr>
          <a:xfrm>
            <a:off x="16325984" y="4749799"/>
            <a:ext cx="213528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缺点</a:t>
            </a: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5D461C43-B136-9841-8808-BD3061F21C1C}"/>
              </a:ext>
            </a:extLst>
          </p:cNvPr>
          <p:cNvSpPr/>
          <p:nvPr/>
        </p:nvSpPr>
        <p:spPr>
          <a:xfrm>
            <a:off x="14740652" y="6329680"/>
            <a:ext cx="6551430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 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URL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不同步，刷新状态丢失</a:t>
            </a:r>
          </a:p>
        </p:txBody>
      </p:sp>
      <p:pic>
        <p:nvPicPr>
          <p:cNvPr id="47" name="图形 46">
            <a:extLst>
              <a:ext uri="{FF2B5EF4-FFF2-40B4-BE49-F238E27FC236}">
                <a16:creationId xmlns:a16="http://schemas.microsoft.com/office/drawing/2014/main" id="{1400416A-65A9-E344-9C2A-44D063CA0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85987" y="4603993"/>
            <a:ext cx="1206013" cy="1206013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66176E90-4A66-6A4D-BC8C-7C93455BEC9C}"/>
              </a:ext>
            </a:extLst>
          </p:cNvPr>
          <p:cNvSpPr txBox="1"/>
          <p:nvPr/>
        </p:nvSpPr>
        <p:spPr>
          <a:xfrm>
            <a:off x="12398685" y="4749799"/>
            <a:ext cx="213528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优点</a:t>
            </a: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57A71685-7464-9D48-A608-8FE669CE18C1}"/>
              </a:ext>
            </a:extLst>
          </p:cNvPr>
          <p:cNvSpPr/>
          <p:nvPr/>
        </p:nvSpPr>
        <p:spPr>
          <a:xfrm>
            <a:off x="14740652" y="7837996"/>
            <a:ext cx="6551430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 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Dom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不共享，居中弹框？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0DA52BDC-7792-6A4C-9A30-5330E2D0EC1F}"/>
              </a:ext>
            </a:extLst>
          </p:cNvPr>
          <p:cNvSpPr/>
          <p:nvPr/>
        </p:nvSpPr>
        <p:spPr>
          <a:xfrm>
            <a:off x="14740652" y="9342484"/>
            <a:ext cx="6551430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 变量隔离，登录状态传递？</a:t>
            </a: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F0829C54-3F37-734B-97AA-DD86DF97B14C}"/>
              </a:ext>
            </a:extLst>
          </p:cNvPr>
          <p:cNvSpPr/>
          <p:nvPr/>
        </p:nvSpPr>
        <p:spPr>
          <a:xfrm>
            <a:off x="14740652" y="11294830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体验不好</a:t>
            </a:r>
          </a:p>
        </p:txBody>
      </p:sp>
    </p:spTree>
    <p:extLst>
      <p:ext uri="{BB962C8B-B14F-4D97-AF65-F5344CB8AC3E}">
        <p14:creationId xmlns:p14="http://schemas.microsoft.com/office/powerpoint/2010/main" val="346887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8BA55F8-E0BA-B349-BFE0-2F6A3FA6CBA4}"/>
              </a:ext>
            </a:extLst>
          </p:cNvPr>
          <p:cNvSpPr txBox="1"/>
          <p:nvPr/>
        </p:nvSpPr>
        <p:spPr>
          <a:xfrm>
            <a:off x="1892299" y="4029444"/>
            <a:ext cx="7950200" cy="1177556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FF594808-9A21-604B-9885-B199EA91A4B7}"/>
              </a:ext>
            </a:extLst>
          </p:cNvPr>
          <p:cNvSpPr/>
          <p:nvPr/>
        </p:nvSpPr>
        <p:spPr>
          <a:xfrm>
            <a:off x="3273991" y="5394080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iframe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B8AB431A-5ED9-4741-A59A-E3C693170C44}"/>
              </a:ext>
            </a:extLst>
          </p:cNvPr>
          <p:cNvSpPr/>
          <p:nvPr/>
        </p:nvSpPr>
        <p:spPr>
          <a:xfrm>
            <a:off x="10829263" y="6381551"/>
            <a:ext cx="3138843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样式隔离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A87B4BE3-8059-D04C-8DEE-343A146999D2}"/>
              </a:ext>
            </a:extLst>
          </p:cNvPr>
          <p:cNvSpPr/>
          <p:nvPr/>
        </p:nvSpPr>
        <p:spPr>
          <a:xfrm>
            <a:off x="10829264" y="7770970"/>
            <a:ext cx="3138842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js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隔离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C904B83-20A6-B741-92FA-D6200B77ADDB}"/>
              </a:ext>
            </a:extLst>
          </p:cNvPr>
          <p:cNvSpPr txBox="1"/>
          <p:nvPr/>
        </p:nvSpPr>
        <p:spPr>
          <a:xfrm>
            <a:off x="1306157" y="984591"/>
            <a:ext cx="13122386" cy="108516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微前端架构设计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265C17-AF3D-2948-B6D3-CAB9E713A234}"/>
              </a:ext>
            </a:extLst>
          </p:cNvPr>
          <p:cNvSpPr txBox="1"/>
          <p:nvPr/>
        </p:nvSpPr>
        <p:spPr>
          <a:xfrm>
            <a:off x="2739803" y="3005370"/>
            <a:ext cx="13550502" cy="126941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1143000" indent="-1143000" algn="l">
              <a:buFont typeface="Wingdings" pitchFamily="2" charset="2"/>
              <a:buChar char="n"/>
            </a:pP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如何挂载子应用</a:t>
            </a:r>
          </a:p>
        </p:txBody>
      </p:sp>
      <p:pic>
        <p:nvPicPr>
          <p:cNvPr id="44" name="图形 43">
            <a:extLst>
              <a:ext uri="{FF2B5EF4-FFF2-40B4-BE49-F238E27FC236}">
                <a16:creationId xmlns:a16="http://schemas.microsoft.com/office/drawing/2014/main" id="{A574264B-E64A-A641-B476-5E2830EC2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40652" y="4603993"/>
            <a:ext cx="1206013" cy="1206013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B10A82DD-4D2E-3D41-91A1-3C5C4EC57962}"/>
              </a:ext>
            </a:extLst>
          </p:cNvPr>
          <p:cNvSpPr txBox="1"/>
          <p:nvPr/>
        </p:nvSpPr>
        <p:spPr>
          <a:xfrm>
            <a:off x="16325984" y="4749799"/>
            <a:ext cx="213528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缺点</a:t>
            </a: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5D461C43-B136-9841-8808-BD3061F21C1C}"/>
              </a:ext>
            </a:extLst>
          </p:cNvPr>
          <p:cNvSpPr/>
          <p:nvPr/>
        </p:nvSpPr>
        <p:spPr>
          <a:xfrm>
            <a:off x="14740652" y="6329680"/>
            <a:ext cx="6551430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 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URL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不同步，刷新状态丢失</a:t>
            </a:r>
          </a:p>
        </p:txBody>
      </p:sp>
      <p:pic>
        <p:nvPicPr>
          <p:cNvPr id="47" name="图形 46">
            <a:extLst>
              <a:ext uri="{FF2B5EF4-FFF2-40B4-BE49-F238E27FC236}">
                <a16:creationId xmlns:a16="http://schemas.microsoft.com/office/drawing/2014/main" id="{1400416A-65A9-E344-9C2A-44D063CA0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85987" y="4603993"/>
            <a:ext cx="1206013" cy="1206013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66176E90-4A66-6A4D-BC8C-7C93455BEC9C}"/>
              </a:ext>
            </a:extLst>
          </p:cNvPr>
          <p:cNvSpPr txBox="1"/>
          <p:nvPr/>
        </p:nvSpPr>
        <p:spPr>
          <a:xfrm>
            <a:off x="12398685" y="4749799"/>
            <a:ext cx="213528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优点</a:t>
            </a: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57A71685-7464-9D48-A608-8FE669CE18C1}"/>
              </a:ext>
            </a:extLst>
          </p:cNvPr>
          <p:cNvSpPr/>
          <p:nvPr/>
        </p:nvSpPr>
        <p:spPr>
          <a:xfrm>
            <a:off x="14740652" y="7837996"/>
            <a:ext cx="6551430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 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Dom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不共享，居中弹框？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0DA52BDC-7792-6A4C-9A30-5330E2D0EC1F}"/>
              </a:ext>
            </a:extLst>
          </p:cNvPr>
          <p:cNvSpPr/>
          <p:nvPr/>
        </p:nvSpPr>
        <p:spPr>
          <a:xfrm>
            <a:off x="14740652" y="9342484"/>
            <a:ext cx="6551430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 变量隔离，登录状态传递？</a:t>
            </a: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F0829C54-3F37-734B-97AA-DD86DF97B14C}"/>
              </a:ext>
            </a:extLst>
          </p:cNvPr>
          <p:cNvSpPr/>
          <p:nvPr/>
        </p:nvSpPr>
        <p:spPr>
          <a:xfrm>
            <a:off x="14740652" y="11294830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体验不好</a:t>
            </a:r>
          </a:p>
        </p:txBody>
      </p:sp>
    </p:spTree>
    <p:extLst>
      <p:ext uri="{BB962C8B-B14F-4D97-AF65-F5344CB8AC3E}">
        <p14:creationId xmlns:p14="http://schemas.microsoft.com/office/powerpoint/2010/main" val="1974072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A23907F-02AF-5746-829E-D2C89741192E}"/>
              </a:ext>
            </a:extLst>
          </p:cNvPr>
          <p:cNvSpPr/>
          <p:nvPr/>
        </p:nvSpPr>
        <p:spPr>
          <a:xfrm>
            <a:off x="2313545" y="4559093"/>
            <a:ext cx="4739269" cy="978959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load</a:t>
            </a:r>
            <a:endParaRPr kumimoji="0" lang="zh-CN" altLang="en-US" sz="50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5843E960-C0E3-DA4F-9050-52423FCD5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891" y="663769"/>
            <a:ext cx="1188309" cy="16055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39F7ACA-0F72-9F4C-9915-0386C5BB3C88}"/>
              </a:ext>
            </a:extLst>
          </p:cNvPr>
          <p:cNvSpPr txBox="1"/>
          <p:nvPr/>
        </p:nvSpPr>
        <p:spPr>
          <a:xfrm>
            <a:off x="2509542" y="1009337"/>
            <a:ext cx="968245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single-spa</a:t>
            </a:r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微前端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4417BBC-85A2-384C-9CD4-E6A3F7D75150}"/>
              </a:ext>
            </a:extLst>
          </p:cNvPr>
          <p:cNvSpPr/>
          <p:nvPr/>
        </p:nvSpPr>
        <p:spPr>
          <a:xfrm>
            <a:off x="2108200" y="2861339"/>
            <a:ext cx="536557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应用的生命周期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C9451EF9-1C5A-5C43-B0D1-8061426EC814}"/>
              </a:ext>
            </a:extLst>
          </p:cNvPr>
          <p:cNvSpPr/>
          <p:nvPr/>
        </p:nvSpPr>
        <p:spPr>
          <a:xfrm>
            <a:off x="2313545" y="6187667"/>
            <a:ext cx="4739269" cy="978959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bootstrap</a:t>
            </a:r>
            <a:endParaRPr kumimoji="0" lang="zh-CN" altLang="en-US" sz="50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F5D71301-E1AE-C34A-8AD7-FA4227F77B02}"/>
              </a:ext>
            </a:extLst>
          </p:cNvPr>
          <p:cNvSpPr/>
          <p:nvPr/>
        </p:nvSpPr>
        <p:spPr>
          <a:xfrm>
            <a:off x="2313545" y="7816241"/>
            <a:ext cx="4739269" cy="978959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mount</a:t>
            </a:r>
            <a:endParaRPr kumimoji="0" lang="zh-CN" altLang="en-US" sz="50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3ADCB783-43AF-CE4F-8698-4674895924B5}"/>
              </a:ext>
            </a:extLst>
          </p:cNvPr>
          <p:cNvSpPr/>
          <p:nvPr/>
        </p:nvSpPr>
        <p:spPr>
          <a:xfrm>
            <a:off x="2313544" y="9444815"/>
            <a:ext cx="4739269" cy="978959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unmount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80911DBD-C608-AE46-8EFC-1A450A486CBA}"/>
              </a:ext>
            </a:extLst>
          </p:cNvPr>
          <p:cNvSpPr/>
          <p:nvPr/>
        </p:nvSpPr>
        <p:spPr>
          <a:xfrm>
            <a:off x="2313544" y="11073388"/>
            <a:ext cx="4739269" cy="978959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unload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150E40D6-FBDC-8046-A988-C97090EA17BC}"/>
              </a:ext>
            </a:extLst>
          </p:cNvPr>
          <p:cNvCxnSpPr>
            <a:stCxn id="7" idx="2"/>
            <a:endCxn id="12" idx="0"/>
          </p:cNvCxnSpPr>
          <p:nvPr/>
        </p:nvCxnSpPr>
        <p:spPr>
          <a:xfrm>
            <a:off x="4683180" y="5538052"/>
            <a:ext cx="0" cy="649615"/>
          </a:xfrm>
          <a:prstGeom prst="straightConnector1">
            <a:avLst/>
          </a:prstGeom>
          <a:noFill/>
          <a:ln w="101600" cap="flat">
            <a:solidFill>
              <a:schemeClr val="bg1">
                <a:lumMod val="9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90621605-6C52-ED44-9C7D-63D9DA7875BC}"/>
              </a:ext>
            </a:extLst>
          </p:cNvPr>
          <p:cNvCxnSpPr/>
          <p:nvPr/>
        </p:nvCxnSpPr>
        <p:spPr>
          <a:xfrm>
            <a:off x="4683178" y="7166626"/>
            <a:ext cx="0" cy="649615"/>
          </a:xfrm>
          <a:prstGeom prst="straightConnector1">
            <a:avLst/>
          </a:prstGeom>
          <a:noFill/>
          <a:ln w="101600" cap="flat">
            <a:solidFill>
              <a:schemeClr val="bg1">
                <a:lumMod val="9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37FE9FF6-CBB8-274A-8595-E784075DF8A4}"/>
              </a:ext>
            </a:extLst>
          </p:cNvPr>
          <p:cNvCxnSpPr/>
          <p:nvPr/>
        </p:nvCxnSpPr>
        <p:spPr>
          <a:xfrm>
            <a:off x="4654124" y="8795200"/>
            <a:ext cx="0" cy="649615"/>
          </a:xfrm>
          <a:prstGeom prst="straightConnector1">
            <a:avLst/>
          </a:prstGeom>
          <a:noFill/>
          <a:ln w="101600" cap="flat">
            <a:solidFill>
              <a:schemeClr val="bg1">
                <a:lumMod val="9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4E097131-2411-9043-9DA1-684CD3D40305}"/>
              </a:ext>
            </a:extLst>
          </p:cNvPr>
          <p:cNvCxnSpPr/>
          <p:nvPr/>
        </p:nvCxnSpPr>
        <p:spPr>
          <a:xfrm>
            <a:off x="4654124" y="10423773"/>
            <a:ext cx="0" cy="649615"/>
          </a:xfrm>
          <a:prstGeom prst="straightConnector1">
            <a:avLst/>
          </a:prstGeom>
          <a:noFill/>
          <a:ln w="101600" cap="flat">
            <a:solidFill>
              <a:schemeClr val="bg1">
                <a:lumMod val="9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A3D3CF0C-3776-124D-8604-21DA5CE42DFA}"/>
              </a:ext>
            </a:extLst>
          </p:cNvPr>
          <p:cNvSpPr/>
          <p:nvPr/>
        </p:nvSpPr>
        <p:spPr>
          <a:xfrm>
            <a:off x="8017676" y="4636365"/>
            <a:ext cx="67970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app.loadImpl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加载脚本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02147C2-3A2A-604D-A1EA-C2C0F272795A}"/>
              </a:ext>
            </a:extLst>
          </p:cNvPr>
          <p:cNvSpPr/>
          <p:nvPr/>
        </p:nvSpPr>
        <p:spPr>
          <a:xfrm>
            <a:off x="8017676" y="6246259"/>
            <a:ext cx="70310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app.bootstrap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作引导处理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F8D79A0-35F4-7D43-A295-B728865319DB}"/>
              </a:ext>
            </a:extLst>
          </p:cNvPr>
          <p:cNvSpPr/>
          <p:nvPr/>
        </p:nvSpPr>
        <p:spPr>
          <a:xfrm>
            <a:off x="8017676" y="7816241"/>
            <a:ext cx="107212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app.mount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挂载内容，失败时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unmount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6F822F2-3923-CE47-9393-EBD2B15B1C74}"/>
              </a:ext>
            </a:extLst>
          </p:cNvPr>
          <p:cNvSpPr/>
          <p:nvPr/>
        </p:nvSpPr>
        <p:spPr>
          <a:xfrm>
            <a:off x="8017676" y="9106255"/>
            <a:ext cx="1187857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首先对应用中的包执行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unmountThisParcel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方法，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其次调用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app.unmount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卸载内容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4D06DE6-CACE-6C4C-8294-B795C97DA186}"/>
              </a:ext>
            </a:extLst>
          </p:cNvPr>
          <p:cNvSpPr/>
          <p:nvPr/>
        </p:nvSpPr>
        <p:spPr>
          <a:xfrm>
            <a:off x="8017676" y="11049509"/>
            <a:ext cx="1354088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app.unload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卸载脚本，卸载后移除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app.bootstrap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app.mount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app.unmount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app.unload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等属性</a:t>
            </a:r>
          </a:p>
        </p:txBody>
      </p:sp>
    </p:spTree>
    <p:extLst>
      <p:ext uri="{BB962C8B-B14F-4D97-AF65-F5344CB8AC3E}">
        <p14:creationId xmlns:p14="http://schemas.microsoft.com/office/powerpoint/2010/main" val="3751588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5843E960-C0E3-DA4F-9050-52423FCD5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891" y="663769"/>
            <a:ext cx="1188309" cy="16055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39F7ACA-0F72-9F4C-9915-0386C5BB3C88}"/>
              </a:ext>
            </a:extLst>
          </p:cNvPr>
          <p:cNvSpPr txBox="1"/>
          <p:nvPr/>
        </p:nvSpPr>
        <p:spPr>
          <a:xfrm>
            <a:off x="2509542" y="1009337"/>
            <a:ext cx="968245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single-spa</a:t>
            </a:r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微前端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4417BBC-85A2-384C-9CD4-E6A3F7D75150}"/>
              </a:ext>
            </a:extLst>
          </p:cNvPr>
          <p:cNvSpPr/>
          <p:nvPr/>
        </p:nvSpPr>
        <p:spPr>
          <a:xfrm>
            <a:off x="2905021" y="2687014"/>
            <a:ext cx="344196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处理流程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3D3CF0C-3776-124D-8604-21DA5CE42DFA}"/>
              </a:ext>
            </a:extLst>
          </p:cNvPr>
          <p:cNvSpPr/>
          <p:nvPr/>
        </p:nvSpPr>
        <p:spPr>
          <a:xfrm>
            <a:off x="3850048" y="3988467"/>
            <a:ext cx="1438727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全局劫持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hashchange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popstate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事件，绑定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reroute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函数；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并捕获单页应用中的绑定函数，以备后续处理。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02147C2-3A2A-604D-A1EA-C2C0F272795A}"/>
              </a:ext>
            </a:extLst>
          </p:cNvPr>
          <p:cNvSpPr/>
          <p:nvPr/>
        </p:nvSpPr>
        <p:spPr>
          <a:xfrm>
            <a:off x="3850048" y="5765344"/>
            <a:ext cx="1650066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registerApplication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appName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applicationOrLoadingFn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activityFn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customProps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注册应用。该过程将调用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reroute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函数加载应用脚本；其他使用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registerApplication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注册的应用将在等待状态，直到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reroute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递归调用时才予加载。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F8D79A0-35F4-7D43-A295-B728865319DB}"/>
              </a:ext>
            </a:extLst>
          </p:cNvPr>
          <p:cNvSpPr/>
          <p:nvPr/>
        </p:nvSpPr>
        <p:spPr>
          <a:xfrm>
            <a:off x="3850048" y="8773327"/>
            <a:ext cx="175001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start()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启动应用，该过程也将调用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reroute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函数。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start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若未执行，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reroute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将只加载应用脚本，但不会调用应用脚本内的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bootstrap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mount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unmount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等生命周期函数。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B5F9AA4-F9F2-E644-821B-BD1DEE9E5F34}"/>
              </a:ext>
            </a:extLst>
          </p:cNvPr>
          <p:cNvSpPr/>
          <p:nvPr/>
        </p:nvSpPr>
        <p:spPr>
          <a:xfrm>
            <a:off x="3850048" y="11165757"/>
            <a:ext cx="175001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监听到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hashchange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popstate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事件，触发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reroute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函数卸载、挂载应用。对于挂载的应用，捕获到的绑定函数会在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reroute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尾端手动调用</a:t>
            </a:r>
          </a:p>
        </p:txBody>
      </p:sp>
      <p:sp>
        <p:nvSpPr>
          <p:cNvPr id="11" name="同心圆 10">
            <a:extLst>
              <a:ext uri="{FF2B5EF4-FFF2-40B4-BE49-F238E27FC236}">
                <a16:creationId xmlns:a16="http://schemas.microsoft.com/office/drawing/2014/main" id="{8B79B95D-93EB-F24A-84DA-E1D0C93E59B9}"/>
              </a:ext>
            </a:extLst>
          </p:cNvPr>
          <p:cNvSpPr/>
          <p:nvPr/>
        </p:nvSpPr>
        <p:spPr>
          <a:xfrm>
            <a:off x="2703338" y="4057380"/>
            <a:ext cx="998785" cy="995422"/>
          </a:xfrm>
          <a:prstGeom prst="donut">
            <a:avLst>
              <a:gd name="adj" fmla="val 13908"/>
            </a:avLst>
          </a:prstGeom>
          <a:solidFill>
            <a:srgbClr val="FF6C6E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4000" b="0" dirty="0" err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同心圆 30">
            <a:extLst>
              <a:ext uri="{FF2B5EF4-FFF2-40B4-BE49-F238E27FC236}">
                <a16:creationId xmlns:a16="http://schemas.microsoft.com/office/drawing/2014/main" id="{6B9363E1-6625-FF41-9AE6-614A5173A55F}"/>
              </a:ext>
            </a:extLst>
          </p:cNvPr>
          <p:cNvSpPr/>
          <p:nvPr/>
        </p:nvSpPr>
        <p:spPr>
          <a:xfrm>
            <a:off x="2703338" y="5932160"/>
            <a:ext cx="998785" cy="995422"/>
          </a:xfrm>
          <a:prstGeom prst="donut">
            <a:avLst>
              <a:gd name="adj" fmla="val 13908"/>
            </a:avLst>
          </a:prstGeom>
          <a:solidFill>
            <a:srgbClr val="FF6C6E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4000" b="0" dirty="0" err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同心圆 34">
            <a:extLst>
              <a:ext uri="{FF2B5EF4-FFF2-40B4-BE49-F238E27FC236}">
                <a16:creationId xmlns:a16="http://schemas.microsoft.com/office/drawing/2014/main" id="{B6469024-75D5-A74D-9B71-602E05B9EC07}"/>
              </a:ext>
            </a:extLst>
          </p:cNvPr>
          <p:cNvSpPr/>
          <p:nvPr/>
        </p:nvSpPr>
        <p:spPr>
          <a:xfrm>
            <a:off x="2703338" y="8903664"/>
            <a:ext cx="998785" cy="995422"/>
          </a:xfrm>
          <a:prstGeom prst="donut">
            <a:avLst>
              <a:gd name="adj" fmla="val 13908"/>
            </a:avLst>
          </a:prstGeom>
          <a:solidFill>
            <a:srgbClr val="FF6C6E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4000" b="0" dirty="0" err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同心圆 37">
            <a:extLst>
              <a:ext uri="{FF2B5EF4-FFF2-40B4-BE49-F238E27FC236}">
                <a16:creationId xmlns:a16="http://schemas.microsoft.com/office/drawing/2014/main" id="{66BF8B19-6AEC-4748-B97C-CA9B3AD5289D}"/>
              </a:ext>
            </a:extLst>
          </p:cNvPr>
          <p:cNvSpPr/>
          <p:nvPr/>
        </p:nvSpPr>
        <p:spPr>
          <a:xfrm>
            <a:off x="2703338" y="11276155"/>
            <a:ext cx="998785" cy="995422"/>
          </a:xfrm>
          <a:prstGeom prst="donut">
            <a:avLst>
              <a:gd name="adj" fmla="val 13908"/>
            </a:avLst>
          </a:prstGeom>
          <a:solidFill>
            <a:srgbClr val="FF6C6E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4000" b="0" dirty="0" err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96832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5843E960-C0E3-DA4F-9050-52423FCD5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891" y="663769"/>
            <a:ext cx="1188309" cy="16055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39F7ACA-0F72-9F4C-9915-0386C5BB3C88}"/>
              </a:ext>
            </a:extLst>
          </p:cNvPr>
          <p:cNvSpPr txBox="1"/>
          <p:nvPr/>
        </p:nvSpPr>
        <p:spPr>
          <a:xfrm>
            <a:off x="2883628" y="1009337"/>
            <a:ext cx="968245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single-spa</a:t>
            </a:r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微前端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3D3CF0C-3776-124D-8604-21DA5CE42DFA}"/>
              </a:ext>
            </a:extLst>
          </p:cNvPr>
          <p:cNvSpPr/>
          <p:nvPr/>
        </p:nvSpPr>
        <p:spPr>
          <a:xfrm>
            <a:off x="1345194" y="2700193"/>
            <a:ext cx="22441785" cy="10556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</a:rPr>
              <a:t>{ </a:t>
            </a:r>
          </a:p>
          <a:p>
            <a:pPr algn="l"/>
            <a:r>
              <a:rPr lang="en" altLang="zh-CN" sz="4000" b="0" dirty="0">
                <a:solidFill>
                  <a:srgbClr val="FFFF00"/>
                </a:solidFill>
              </a:rPr>
              <a:t>id: </a:t>
            </a:r>
            <a:r>
              <a:rPr lang="en" altLang="zh-CN" sz="4000" b="0" dirty="0">
                <a:solidFill>
                  <a:schemeClr val="bg1"/>
                </a:solidFill>
              </a:rPr>
              <a:t>number;</a:t>
            </a:r>
            <a:r>
              <a:rPr lang="zh-CN" altLang="en-US" sz="4000" b="0" dirty="0">
                <a:solidFill>
                  <a:schemeClr val="bg1"/>
                </a:solidFill>
              </a:rPr>
              <a:t> </a:t>
            </a:r>
            <a:r>
              <a:rPr lang="en" altLang="zh-CN" sz="4000" b="0" dirty="0">
                <a:solidFill>
                  <a:schemeClr val="bg1"/>
                </a:solidFill>
              </a:rPr>
              <a:t>// id</a:t>
            </a:r>
          </a:p>
          <a:p>
            <a:pPr algn="l"/>
            <a:r>
              <a:rPr lang="en" altLang="zh-CN" sz="4000" b="0" dirty="0">
                <a:solidFill>
                  <a:srgbClr val="FFFF00"/>
                </a:solidFill>
              </a:rPr>
              <a:t>name: </a:t>
            </a:r>
            <a:r>
              <a:rPr lang="en" altLang="zh-CN" sz="4000" b="0" dirty="0">
                <a:solidFill>
                  <a:schemeClr val="bg1"/>
                </a:solidFill>
              </a:rPr>
              <a:t>string;</a:t>
            </a:r>
            <a:r>
              <a:rPr lang="zh-CN" altLang="en-US" sz="4000" b="0" dirty="0">
                <a:solidFill>
                  <a:schemeClr val="bg1"/>
                </a:solidFill>
              </a:rPr>
              <a:t> </a:t>
            </a:r>
            <a:r>
              <a:rPr lang="en" altLang="zh-CN" sz="4000" b="0" dirty="0">
                <a:solidFill>
                  <a:schemeClr val="bg1"/>
                </a:solidFill>
              </a:rPr>
              <a:t>// </a:t>
            </a:r>
            <a:r>
              <a:rPr lang="zh-CN" altLang="en-US" sz="4000" b="0" dirty="0">
                <a:solidFill>
                  <a:schemeClr val="bg1"/>
                </a:solidFill>
              </a:rPr>
              <a:t>包名 </a:t>
            </a:r>
            <a:endParaRPr lang="en-US" altLang="zh-CN" sz="4000" b="0" dirty="0">
              <a:solidFill>
                <a:schemeClr val="bg1"/>
              </a:solidFill>
            </a:endParaRPr>
          </a:p>
          <a:p>
            <a:pPr algn="l"/>
            <a:r>
              <a:rPr lang="en" altLang="zh-CN" sz="4000" b="0" dirty="0" err="1">
                <a:solidFill>
                  <a:srgbClr val="FFFF00"/>
                </a:solidFill>
              </a:rPr>
              <a:t>parentName</a:t>
            </a:r>
            <a:r>
              <a:rPr lang="en" altLang="zh-CN" sz="4000" b="0" dirty="0">
                <a:solidFill>
                  <a:srgbClr val="FFFF00"/>
                </a:solidFill>
              </a:rPr>
              <a:t>: </a:t>
            </a:r>
            <a:r>
              <a:rPr lang="en" altLang="zh-CN" sz="4000" b="0" dirty="0">
                <a:solidFill>
                  <a:schemeClr val="bg1"/>
                </a:solidFill>
              </a:rPr>
              <a:t>string;// </a:t>
            </a:r>
            <a:r>
              <a:rPr lang="zh-CN" altLang="en-US" sz="4000" b="0" dirty="0">
                <a:solidFill>
                  <a:schemeClr val="bg1"/>
                </a:solidFill>
              </a:rPr>
              <a:t>父包名或应用名 </a:t>
            </a:r>
            <a:endParaRPr lang="en-US" altLang="zh-CN" sz="4000" b="0" dirty="0">
              <a:solidFill>
                <a:schemeClr val="bg1"/>
              </a:solidFill>
            </a:endParaRPr>
          </a:p>
          <a:p>
            <a:pPr algn="l"/>
            <a:r>
              <a:rPr lang="en" altLang="zh-CN" sz="4000" b="0" dirty="0">
                <a:solidFill>
                  <a:srgbClr val="FFFF00"/>
                </a:solidFill>
              </a:rPr>
              <a:t>parcels: </a:t>
            </a:r>
            <a:r>
              <a:rPr lang="en" altLang="zh-CN" sz="4000" b="0" dirty="0">
                <a:solidFill>
                  <a:schemeClr val="bg1"/>
                </a:solidFill>
              </a:rPr>
              <a:t>{},// </a:t>
            </a:r>
            <a:r>
              <a:rPr lang="zh-CN" altLang="en-US" sz="4000" b="0" dirty="0">
                <a:solidFill>
                  <a:schemeClr val="bg1"/>
                </a:solidFill>
              </a:rPr>
              <a:t>包，以 </a:t>
            </a:r>
            <a:r>
              <a:rPr lang="en-US" altLang="zh-CN" sz="4000" b="0" dirty="0">
                <a:solidFill>
                  <a:schemeClr val="bg1"/>
                </a:solidFill>
              </a:rPr>
              <a:t>{ </a:t>
            </a:r>
            <a:r>
              <a:rPr lang="en" altLang="zh-CN" sz="4000" b="0" dirty="0">
                <a:solidFill>
                  <a:schemeClr val="bg1"/>
                </a:solidFill>
              </a:rPr>
              <a:t>id: parcel } </a:t>
            </a:r>
            <a:r>
              <a:rPr lang="zh-CN" altLang="en-US" sz="4000" b="0" dirty="0">
                <a:solidFill>
                  <a:schemeClr val="bg1"/>
                </a:solidFill>
              </a:rPr>
              <a:t>形式存储 </a:t>
            </a:r>
            <a:endParaRPr lang="en-US" altLang="zh-CN" sz="4000" b="0" dirty="0">
              <a:solidFill>
                <a:schemeClr val="bg1"/>
              </a:solidFill>
            </a:endParaRPr>
          </a:p>
          <a:p>
            <a:pPr algn="l"/>
            <a:r>
              <a:rPr lang="en" altLang="zh-CN" sz="4000" b="0" dirty="0">
                <a:solidFill>
                  <a:srgbClr val="FFFF00"/>
                </a:solidFill>
              </a:rPr>
              <a:t>status: </a:t>
            </a:r>
            <a:r>
              <a:rPr lang="en" altLang="zh-CN" sz="4000" b="0" dirty="0">
                <a:solidFill>
                  <a:schemeClr val="bg1"/>
                </a:solidFill>
              </a:rPr>
              <a:t>NOT_LOADED | LOADING_SOURCE_CODE | NOT_BOOTSTRAPPED | BOOTSTRAPPING | NOT_MOUNTED | MOUNTING | UPDATING | LOAD_ERROR | MOUNTED | UNMOUNTING | SKIP_BECAUSE_BROKEN;// </a:t>
            </a:r>
            <a:r>
              <a:rPr lang="zh-CN" altLang="en-US" sz="4000" b="0" dirty="0">
                <a:solidFill>
                  <a:schemeClr val="bg1"/>
                </a:solidFill>
              </a:rPr>
              <a:t>状态 </a:t>
            </a:r>
            <a:endParaRPr lang="en-US" altLang="zh-CN" sz="4000" b="0" dirty="0">
              <a:solidFill>
                <a:schemeClr val="bg1"/>
              </a:solidFill>
            </a:endParaRPr>
          </a:p>
          <a:p>
            <a:pPr algn="l"/>
            <a:r>
              <a:rPr lang="en" altLang="zh-CN" sz="4000" b="0" dirty="0" err="1">
                <a:solidFill>
                  <a:srgbClr val="FFFF00"/>
                </a:solidFill>
              </a:rPr>
              <a:t>customProps</a:t>
            </a:r>
            <a:r>
              <a:rPr lang="en" altLang="zh-CN" sz="4000" b="0" dirty="0">
                <a:solidFill>
                  <a:srgbClr val="FFFF00"/>
                </a:solidFill>
              </a:rPr>
              <a:t>: </a:t>
            </a:r>
            <a:r>
              <a:rPr lang="en" altLang="zh-CN" sz="4000" b="0" dirty="0">
                <a:solidFill>
                  <a:schemeClr val="bg1"/>
                </a:solidFill>
              </a:rPr>
              <a:t>{ [key: string]: any };</a:t>
            </a:r>
            <a:r>
              <a:rPr lang="zh-CN" altLang="en-US" sz="4000" b="0" dirty="0">
                <a:solidFill>
                  <a:schemeClr val="bg1"/>
                </a:solidFill>
              </a:rPr>
              <a:t> </a:t>
            </a:r>
            <a:r>
              <a:rPr lang="en" altLang="zh-CN" sz="4000" b="0" dirty="0">
                <a:solidFill>
                  <a:schemeClr val="bg1"/>
                </a:solidFill>
              </a:rPr>
              <a:t>// </a:t>
            </a:r>
            <a:r>
              <a:rPr lang="zh-CN" altLang="en-US" sz="4000" b="0" dirty="0">
                <a:solidFill>
                  <a:schemeClr val="bg1"/>
                </a:solidFill>
              </a:rPr>
              <a:t>自定义属性，包含 </a:t>
            </a:r>
            <a:r>
              <a:rPr lang="en" altLang="zh-CN" sz="4000" b="0" dirty="0" err="1">
                <a:solidFill>
                  <a:schemeClr val="bg1"/>
                </a:solidFill>
              </a:rPr>
              <a:t>domElement</a:t>
            </a:r>
            <a:r>
              <a:rPr lang="en" altLang="zh-CN" sz="4000" b="0" dirty="0">
                <a:solidFill>
                  <a:schemeClr val="bg1"/>
                </a:solidFill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</a:rPr>
              <a:t>挂载节点 </a:t>
            </a:r>
            <a:endParaRPr lang="en-US" altLang="zh-CN" sz="4000" b="0" dirty="0">
              <a:solidFill>
                <a:schemeClr val="bg1"/>
              </a:solidFill>
            </a:endParaRPr>
          </a:p>
          <a:p>
            <a:pPr algn="l"/>
            <a:r>
              <a:rPr lang="en" altLang="zh-CN" sz="4000" b="0" dirty="0">
                <a:solidFill>
                  <a:srgbClr val="FFFF00"/>
                </a:solidFill>
              </a:rPr>
              <a:t>bootstrap: </a:t>
            </a:r>
            <a:r>
              <a:rPr lang="en" altLang="zh-CN" sz="4000" b="0" dirty="0">
                <a:solidFill>
                  <a:schemeClr val="bg1"/>
                </a:solidFill>
              </a:rPr>
              <a:t>(props: { </a:t>
            </a:r>
            <a:r>
              <a:rPr lang="en" altLang="zh-CN" sz="4000" b="0" dirty="0" err="1">
                <a:solidFill>
                  <a:schemeClr val="bg1"/>
                </a:solidFill>
              </a:rPr>
              <a:t>customProps</a:t>
            </a:r>
            <a:r>
              <a:rPr lang="en" altLang="zh-CN" sz="4000" b="0" dirty="0">
                <a:solidFill>
                  <a:schemeClr val="bg1"/>
                </a:solidFill>
              </a:rPr>
              <a:t>, name, </a:t>
            </a:r>
            <a:r>
              <a:rPr lang="en" altLang="zh-CN" sz="4000" b="0" dirty="0" err="1">
                <a:solidFill>
                  <a:schemeClr val="bg1"/>
                </a:solidFill>
              </a:rPr>
              <a:t>mountParcel</a:t>
            </a:r>
            <a:r>
              <a:rPr lang="en" altLang="zh-CN" sz="4000" b="0" dirty="0">
                <a:solidFill>
                  <a:schemeClr val="bg1"/>
                </a:solidFill>
              </a:rPr>
              <a:t>, </a:t>
            </a:r>
            <a:r>
              <a:rPr lang="en" altLang="zh-CN" sz="4000" b="0" dirty="0" err="1">
                <a:solidFill>
                  <a:schemeClr val="bg1"/>
                </a:solidFill>
              </a:rPr>
              <a:t>singleSpa</a:t>
            </a:r>
            <a:r>
              <a:rPr lang="en" altLang="zh-CN" sz="4000" b="0" dirty="0">
                <a:solidFill>
                  <a:schemeClr val="bg1"/>
                </a:solidFill>
              </a:rPr>
              <a:t> }) =&gt; Promise;</a:t>
            </a:r>
            <a:r>
              <a:rPr lang="zh-CN" altLang="en-US" sz="4000" b="0" dirty="0">
                <a:solidFill>
                  <a:schemeClr val="bg1"/>
                </a:solidFill>
              </a:rPr>
              <a:t> </a:t>
            </a:r>
            <a:r>
              <a:rPr lang="en" altLang="zh-CN" sz="4000" b="0" dirty="0">
                <a:solidFill>
                  <a:schemeClr val="bg1"/>
                </a:solidFill>
              </a:rPr>
              <a:t>// </a:t>
            </a:r>
            <a:r>
              <a:rPr lang="zh-CN" altLang="en-US" sz="4000" b="0" dirty="0">
                <a:solidFill>
                  <a:schemeClr val="bg1"/>
                </a:solidFill>
              </a:rPr>
              <a:t>引导函数 </a:t>
            </a:r>
            <a:endParaRPr lang="en-US" altLang="zh-CN" sz="4000" b="0" dirty="0">
              <a:solidFill>
                <a:schemeClr val="bg1"/>
              </a:solidFill>
            </a:endParaRPr>
          </a:p>
          <a:p>
            <a:pPr algn="l"/>
            <a:r>
              <a:rPr lang="en" altLang="zh-CN" sz="4000" b="0" dirty="0">
                <a:solidFill>
                  <a:srgbClr val="FFFF00"/>
                </a:solidFill>
              </a:rPr>
              <a:t>mount: </a:t>
            </a:r>
            <a:r>
              <a:rPr lang="en" altLang="zh-CN" sz="4000" b="0" dirty="0">
                <a:solidFill>
                  <a:schemeClr val="bg1"/>
                </a:solidFill>
              </a:rPr>
              <a:t>(props: { </a:t>
            </a:r>
            <a:r>
              <a:rPr lang="en" altLang="zh-CN" sz="4000" b="0" dirty="0" err="1">
                <a:solidFill>
                  <a:schemeClr val="bg1"/>
                </a:solidFill>
              </a:rPr>
              <a:t>customProps</a:t>
            </a:r>
            <a:r>
              <a:rPr lang="en" altLang="zh-CN" sz="4000" b="0" dirty="0">
                <a:solidFill>
                  <a:schemeClr val="bg1"/>
                </a:solidFill>
              </a:rPr>
              <a:t>, name, </a:t>
            </a:r>
            <a:r>
              <a:rPr lang="en" altLang="zh-CN" sz="4000" b="0" dirty="0" err="1">
                <a:solidFill>
                  <a:schemeClr val="bg1"/>
                </a:solidFill>
              </a:rPr>
              <a:t>mountParcel</a:t>
            </a:r>
            <a:r>
              <a:rPr lang="en" altLang="zh-CN" sz="4000" b="0" dirty="0">
                <a:solidFill>
                  <a:schemeClr val="bg1"/>
                </a:solidFill>
              </a:rPr>
              <a:t>, </a:t>
            </a:r>
            <a:r>
              <a:rPr lang="en" altLang="zh-CN" sz="4000" b="0" dirty="0" err="1">
                <a:solidFill>
                  <a:schemeClr val="bg1"/>
                </a:solidFill>
              </a:rPr>
              <a:t>singleSpa</a:t>
            </a:r>
            <a:r>
              <a:rPr lang="en" altLang="zh-CN" sz="4000" b="0" dirty="0">
                <a:solidFill>
                  <a:schemeClr val="bg1"/>
                </a:solidFill>
              </a:rPr>
              <a:t> }) =&gt; Promise;</a:t>
            </a:r>
            <a:r>
              <a:rPr lang="zh-CN" altLang="en-US" sz="4000" b="0" dirty="0">
                <a:solidFill>
                  <a:schemeClr val="bg1"/>
                </a:solidFill>
              </a:rPr>
              <a:t> </a:t>
            </a:r>
            <a:r>
              <a:rPr lang="en" altLang="zh-CN" sz="4000" b="0" dirty="0">
                <a:solidFill>
                  <a:schemeClr val="bg1"/>
                </a:solidFill>
              </a:rPr>
              <a:t>// </a:t>
            </a:r>
            <a:r>
              <a:rPr lang="zh-CN" altLang="en-US" sz="4000" b="0" dirty="0">
                <a:solidFill>
                  <a:schemeClr val="bg1"/>
                </a:solidFill>
              </a:rPr>
              <a:t>挂载函数 </a:t>
            </a:r>
            <a:endParaRPr lang="en-US" altLang="zh-CN" sz="4000" b="0" dirty="0">
              <a:solidFill>
                <a:schemeClr val="bg1"/>
              </a:solidFill>
            </a:endParaRPr>
          </a:p>
          <a:p>
            <a:pPr algn="l"/>
            <a:r>
              <a:rPr lang="en" altLang="zh-CN" sz="4000" b="0" dirty="0">
                <a:solidFill>
                  <a:srgbClr val="FFFF00"/>
                </a:solidFill>
              </a:rPr>
              <a:t>update: </a:t>
            </a:r>
            <a:r>
              <a:rPr lang="en" altLang="zh-CN" sz="4000" b="0" dirty="0">
                <a:solidFill>
                  <a:schemeClr val="bg1"/>
                </a:solidFill>
              </a:rPr>
              <a:t>(props: { </a:t>
            </a:r>
            <a:r>
              <a:rPr lang="en" altLang="zh-CN" sz="4000" b="0" dirty="0" err="1">
                <a:solidFill>
                  <a:schemeClr val="bg1"/>
                </a:solidFill>
              </a:rPr>
              <a:t>customProps</a:t>
            </a:r>
            <a:r>
              <a:rPr lang="en" altLang="zh-CN" sz="4000" b="0" dirty="0">
                <a:solidFill>
                  <a:schemeClr val="bg1"/>
                </a:solidFill>
              </a:rPr>
              <a:t>, name, </a:t>
            </a:r>
            <a:r>
              <a:rPr lang="en" altLang="zh-CN" sz="4000" b="0" dirty="0" err="1">
                <a:solidFill>
                  <a:schemeClr val="bg1"/>
                </a:solidFill>
              </a:rPr>
              <a:t>mountParcel</a:t>
            </a:r>
            <a:r>
              <a:rPr lang="en" altLang="zh-CN" sz="4000" b="0" dirty="0">
                <a:solidFill>
                  <a:schemeClr val="bg1"/>
                </a:solidFill>
              </a:rPr>
              <a:t>, </a:t>
            </a:r>
            <a:r>
              <a:rPr lang="en" altLang="zh-CN" sz="4000" b="0" dirty="0" err="1">
                <a:solidFill>
                  <a:schemeClr val="bg1"/>
                </a:solidFill>
              </a:rPr>
              <a:t>singleSpa</a:t>
            </a:r>
            <a:r>
              <a:rPr lang="en" altLang="zh-CN" sz="4000" b="0" dirty="0">
                <a:solidFill>
                  <a:schemeClr val="bg1"/>
                </a:solidFill>
              </a:rPr>
              <a:t> }) =&gt; Promise;</a:t>
            </a:r>
            <a:r>
              <a:rPr lang="zh-CN" altLang="en-US" sz="4000" b="0" dirty="0">
                <a:solidFill>
                  <a:schemeClr val="bg1"/>
                </a:solidFill>
              </a:rPr>
              <a:t> </a:t>
            </a:r>
            <a:r>
              <a:rPr lang="en" altLang="zh-CN" sz="4000" b="0" dirty="0">
                <a:solidFill>
                  <a:schemeClr val="bg1"/>
                </a:solidFill>
              </a:rPr>
              <a:t>// </a:t>
            </a:r>
            <a:r>
              <a:rPr lang="zh-CN" altLang="en-US" sz="4000" b="0" dirty="0">
                <a:solidFill>
                  <a:schemeClr val="bg1"/>
                </a:solidFill>
              </a:rPr>
              <a:t>更新函数 </a:t>
            </a:r>
            <a:r>
              <a:rPr lang="en" altLang="zh-CN" sz="4000" b="0" dirty="0" err="1">
                <a:solidFill>
                  <a:srgbClr val="FFFF00"/>
                </a:solidFill>
              </a:rPr>
              <a:t>unmountThisParcel</a:t>
            </a:r>
            <a:r>
              <a:rPr lang="en" altLang="zh-CN" sz="4000" b="0" dirty="0">
                <a:solidFill>
                  <a:srgbClr val="FFFF00"/>
                </a:solidFill>
              </a:rPr>
              <a:t>: </a:t>
            </a:r>
            <a:r>
              <a:rPr lang="en" altLang="zh-CN" sz="4000" b="0" dirty="0">
                <a:solidFill>
                  <a:schemeClr val="bg1"/>
                </a:solidFill>
              </a:rPr>
              <a:t>() =&gt; Promise;</a:t>
            </a:r>
            <a:r>
              <a:rPr lang="zh-CN" altLang="en-US" sz="4000" b="0" dirty="0">
                <a:solidFill>
                  <a:schemeClr val="bg1"/>
                </a:solidFill>
              </a:rPr>
              <a:t> </a:t>
            </a:r>
            <a:r>
              <a:rPr lang="en" altLang="zh-CN" sz="4000" b="0" dirty="0">
                <a:solidFill>
                  <a:schemeClr val="bg1"/>
                </a:solidFill>
              </a:rPr>
              <a:t>// </a:t>
            </a:r>
            <a:r>
              <a:rPr lang="zh-CN" altLang="en-US" sz="4000" b="0" dirty="0">
                <a:solidFill>
                  <a:schemeClr val="bg1"/>
                </a:solidFill>
              </a:rPr>
              <a:t>卸载接口，内部会调用 </a:t>
            </a:r>
            <a:r>
              <a:rPr lang="en" altLang="zh-CN" sz="4000" b="0" dirty="0" err="1">
                <a:solidFill>
                  <a:schemeClr val="bg1"/>
                </a:solidFill>
              </a:rPr>
              <a:t>parcel.unmount</a:t>
            </a:r>
            <a:r>
              <a:rPr lang="en" altLang="zh-CN" sz="4000" b="0" dirty="0">
                <a:solidFill>
                  <a:schemeClr val="bg1"/>
                </a:solidFill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</a:rPr>
              <a:t>方法 </a:t>
            </a:r>
            <a:endParaRPr lang="en-US" altLang="zh-CN" sz="4000" b="0" dirty="0">
              <a:solidFill>
                <a:schemeClr val="bg1"/>
              </a:solidFill>
            </a:endParaRPr>
          </a:p>
          <a:p>
            <a:pPr algn="l"/>
            <a:r>
              <a:rPr lang="en" altLang="zh-CN" sz="4000" b="0" dirty="0">
                <a:solidFill>
                  <a:srgbClr val="FFFF00"/>
                </a:solidFill>
              </a:rPr>
              <a:t>unmount: </a:t>
            </a:r>
            <a:r>
              <a:rPr lang="en" altLang="zh-CN" sz="4000" b="0" dirty="0">
                <a:solidFill>
                  <a:schemeClr val="bg1"/>
                </a:solidFill>
              </a:rPr>
              <a:t>(props: { </a:t>
            </a:r>
            <a:r>
              <a:rPr lang="en" altLang="zh-CN" sz="4000" b="0" dirty="0" err="1">
                <a:solidFill>
                  <a:schemeClr val="bg1"/>
                </a:solidFill>
              </a:rPr>
              <a:t>customProps</a:t>
            </a:r>
            <a:r>
              <a:rPr lang="en" altLang="zh-CN" sz="4000" b="0" dirty="0">
                <a:solidFill>
                  <a:schemeClr val="bg1"/>
                </a:solidFill>
              </a:rPr>
              <a:t>, name, </a:t>
            </a:r>
            <a:r>
              <a:rPr lang="en" altLang="zh-CN" sz="4000" b="0" dirty="0" err="1">
                <a:solidFill>
                  <a:schemeClr val="bg1"/>
                </a:solidFill>
              </a:rPr>
              <a:t>mountParcel</a:t>
            </a:r>
            <a:r>
              <a:rPr lang="en" altLang="zh-CN" sz="4000" b="0" dirty="0">
                <a:solidFill>
                  <a:schemeClr val="bg1"/>
                </a:solidFill>
              </a:rPr>
              <a:t>, </a:t>
            </a:r>
            <a:r>
              <a:rPr lang="en" altLang="zh-CN" sz="4000" b="0" dirty="0" err="1">
                <a:solidFill>
                  <a:schemeClr val="bg1"/>
                </a:solidFill>
              </a:rPr>
              <a:t>singleSpa</a:t>
            </a:r>
            <a:r>
              <a:rPr lang="en" altLang="zh-CN" sz="4000" b="0" dirty="0">
                <a:solidFill>
                  <a:schemeClr val="bg1"/>
                </a:solidFill>
              </a:rPr>
              <a:t> }) =&gt; Promise;</a:t>
            </a:r>
            <a:r>
              <a:rPr lang="zh-CN" altLang="en-US" sz="4000" b="0" dirty="0">
                <a:solidFill>
                  <a:schemeClr val="bg1"/>
                </a:solidFill>
              </a:rPr>
              <a:t> </a:t>
            </a:r>
            <a:r>
              <a:rPr lang="en" altLang="zh-CN" sz="4000" b="0" dirty="0">
                <a:solidFill>
                  <a:schemeClr val="bg1"/>
                </a:solidFill>
              </a:rPr>
              <a:t>// </a:t>
            </a:r>
            <a:r>
              <a:rPr lang="zh-CN" altLang="en-US" sz="4000" b="0" dirty="0">
                <a:solidFill>
                  <a:schemeClr val="bg1"/>
                </a:solidFill>
              </a:rPr>
              <a:t>卸载函数 </a:t>
            </a:r>
            <a:endParaRPr lang="en-US" altLang="zh-CN" sz="4000" b="0" dirty="0">
              <a:solidFill>
                <a:schemeClr val="bg1"/>
              </a:solidFill>
            </a:endParaRPr>
          </a:p>
          <a:p>
            <a:pPr algn="l"/>
            <a:r>
              <a:rPr lang="en" altLang="zh-CN" sz="4000" b="0" dirty="0">
                <a:solidFill>
                  <a:srgbClr val="FFFF00"/>
                </a:solidFill>
              </a:rPr>
              <a:t>unload: </a:t>
            </a:r>
            <a:r>
              <a:rPr lang="en" altLang="zh-CN" sz="4000" b="0" dirty="0">
                <a:solidFill>
                  <a:schemeClr val="bg1"/>
                </a:solidFill>
              </a:rPr>
              <a:t>(props: { </a:t>
            </a:r>
            <a:r>
              <a:rPr lang="en" altLang="zh-CN" sz="4000" b="0" dirty="0" err="1">
                <a:solidFill>
                  <a:schemeClr val="bg1"/>
                </a:solidFill>
              </a:rPr>
              <a:t>customProps</a:t>
            </a:r>
            <a:r>
              <a:rPr lang="en" altLang="zh-CN" sz="4000" b="0" dirty="0">
                <a:solidFill>
                  <a:schemeClr val="bg1"/>
                </a:solidFill>
              </a:rPr>
              <a:t>, name, </a:t>
            </a:r>
            <a:r>
              <a:rPr lang="en" altLang="zh-CN" sz="4000" b="0" dirty="0" err="1">
                <a:solidFill>
                  <a:schemeClr val="bg1"/>
                </a:solidFill>
              </a:rPr>
              <a:t>mountParcel</a:t>
            </a:r>
            <a:r>
              <a:rPr lang="en" altLang="zh-CN" sz="4000" b="0" dirty="0">
                <a:solidFill>
                  <a:schemeClr val="bg1"/>
                </a:solidFill>
              </a:rPr>
              <a:t>, </a:t>
            </a:r>
            <a:r>
              <a:rPr lang="en" altLang="zh-CN" sz="4000" b="0" dirty="0" err="1">
                <a:solidFill>
                  <a:schemeClr val="bg1"/>
                </a:solidFill>
              </a:rPr>
              <a:t>singleSpa</a:t>
            </a:r>
            <a:r>
              <a:rPr lang="en" altLang="zh-CN" sz="4000" b="0" dirty="0">
                <a:solidFill>
                  <a:schemeClr val="bg1"/>
                </a:solidFill>
              </a:rPr>
              <a:t> }) =&gt; Promise;</a:t>
            </a:r>
            <a:r>
              <a:rPr lang="zh-CN" altLang="en-US" sz="4000" b="0" dirty="0">
                <a:solidFill>
                  <a:schemeClr val="bg1"/>
                </a:solidFill>
              </a:rPr>
              <a:t> </a:t>
            </a:r>
            <a:r>
              <a:rPr lang="en" altLang="zh-CN" sz="4000" b="0" dirty="0">
                <a:solidFill>
                  <a:schemeClr val="bg1"/>
                </a:solidFill>
              </a:rPr>
              <a:t>// </a:t>
            </a:r>
            <a:r>
              <a:rPr lang="zh-CN" altLang="en-US" sz="4000" b="0" dirty="0">
                <a:solidFill>
                  <a:schemeClr val="bg1"/>
                </a:solidFill>
              </a:rPr>
              <a:t>卸载脚本函数 </a:t>
            </a:r>
            <a:r>
              <a:rPr lang="en" altLang="zh-CN" sz="4000" b="0" dirty="0">
                <a:solidFill>
                  <a:srgbClr val="FFFF00"/>
                </a:solidFill>
              </a:rPr>
              <a:t>timeouts: </a:t>
            </a:r>
            <a:r>
              <a:rPr lang="en" altLang="zh-CN" sz="4000" b="0" dirty="0">
                <a:solidFill>
                  <a:schemeClr val="bg1"/>
                </a:solidFill>
              </a:rPr>
              <a:t>{ bootstrap, mount, unmount, unload };// </a:t>
            </a:r>
            <a:r>
              <a:rPr lang="zh-CN" altLang="en-US" sz="4000" b="0" dirty="0">
                <a:solidFill>
                  <a:schemeClr val="bg1"/>
                </a:solidFill>
              </a:rPr>
              <a:t>超时设置</a:t>
            </a:r>
            <a:endParaRPr lang="en-US" altLang="zh-CN" sz="4000" b="0" dirty="0">
              <a:solidFill>
                <a:schemeClr val="bg1"/>
              </a:solidFill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</a:rPr>
              <a:t>}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DC2E72B-DCDA-7A4E-81D2-FB9DCE1E93BA}"/>
              </a:ext>
            </a:extLst>
          </p:cNvPr>
          <p:cNvSpPr/>
          <p:nvPr/>
        </p:nvSpPr>
        <p:spPr>
          <a:xfrm>
            <a:off x="3611641" y="2160188"/>
            <a:ext cx="1518364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</a:t>
            </a:r>
          </a:p>
        </p:txBody>
      </p:sp>
    </p:spTree>
    <p:extLst>
      <p:ext uri="{BB962C8B-B14F-4D97-AF65-F5344CB8AC3E}">
        <p14:creationId xmlns:p14="http://schemas.microsoft.com/office/powerpoint/2010/main" val="2357433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3763926" y="7253417"/>
            <a:ext cx="17862697" cy="4246945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在线运行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用上次写的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monaca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编辑器，添加一个运行按钮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实时预览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9F0E523-9168-E14B-9D7E-8F7CF69EE9C9}"/>
              </a:ext>
            </a:extLst>
          </p:cNvPr>
          <p:cNvGrpSpPr/>
          <p:nvPr/>
        </p:nvGrpSpPr>
        <p:grpSpPr>
          <a:xfrm>
            <a:off x="8406370" y="3516265"/>
            <a:ext cx="7571260" cy="2946319"/>
            <a:chOff x="5394911" y="6811938"/>
            <a:chExt cx="7571260" cy="294631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8EF13C2-308D-4F49-BEA2-6D93F2C66F2B}"/>
                </a:ext>
              </a:extLst>
            </p:cNvPr>
            <p:cNvGrpSpPr/>
            <p:nvPr/>
          </p:nvGrpSpPr>
          <p:grpSpPr>
            <a:xfrm>
              <a:off x="6619333" y="7411386"/>
              <a:ext cx="5557333" cy="1905000"/>
              <a:chOff x="5941940" y="7299941"/>
              <a:chExt cx="5557333" cy="1905000"/>
            </a:xfrm>
          </p:grpSpPr>
          <p:pic>
            <p:nvPicPr>
              <p:cNvPr id="11" name="图形 10">
                <a:extLst>
                  <a:ext uri="{FF2B5EF4-FFF2-40B4-BE49-F238E27FC236}">
                    <a16:creationId xmlns:a16="http://schemas.microsoft.com/office/drawing/2014/main" id="{7AE59103-2F93-B646-B0D0-96E8C0521E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41940" y="729994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12" name="圆角矩形 11">
                <a:extLst>
                  <a:ext uri="{FF2B5EF4-FFF2-40B4-BE49-F238E27FC236}">
                    <a16:creationId xmlns:a16="http://schemas.microsoft.com/office/drawing/2014/main" id="{06C733C1-C733-CD49-8707-AF6D56D73ACC}"/>
                  </a:ext>
                </a:extLst>
              </p:cNvPr>
              <p:cNvSpPr/>
              <p:nvPr/>
            </p:nvSpPr>
            <p:spPr>
              <a:xfrm>
                <a:off x="8301455" y="7511195"/>
                <a:ext cx="3197818" cy="1482491"/>
              </a:xfrm>
              <a:prstGeom prst="roundRect">
                <a:avLst>
                  <a:gd name="adj" fmla="val 92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9600" dirty="0">
                    <a:solidFill>
                      <a:schemeClr val="bg1"/>
                    </a:solidFill>
                  </a:rPr>
                  <a:t>作业</a:t>
                </a:r>
              </a:p>
            </p:txBody>
          </p:sp>
        </p:grp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9836C82C-A576-D946-8276-CB9DAA81048F}"/>
                </a:ext>
              </a:extLst>
            </p:cNvPr>
            <p:cNvSpPr/>
            <p:nvPr/>
          </p:nvSpPr>
          <p:spPr>
            <a:xfrm>
              <a:off x="5394911" y="6811938"/>
              <a:ext cx="7571260" cy="2946319"/>
            </a:xfrm>
            <a:prstGeom prst="trapezoid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85038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25447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AA8279-AD58-B44C-898F-6A837CAC85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E41055-3EB6-A242-9C40-54F9E1E200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训练营ppt模版-5.jpg" descr="训练营ppt模版-5.jpg">
            <a:extLst>
              <a:ext uri="{FF2B5EF4-FFF2-40B4-BE49-F238E27FC236}">
                <a16:creationId xmlns:a16="http://schemas.microsoft.com/office/drawing/2014/main" id="{6D59A9FB-49FE-7D41-936B-A334AF05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3E730BA-AEA9-934E-9DAB-4280A14EDF68}"/>
              </a:ext>
            </a:extLst>
          </p:cNvPr>
          <p:cNvSpPr txBox="1"/>
          <p:nvPr/>
        </p:nvSpPr>
        <p:spPr>
          <a:xfrm>
            <a:off x="5110617" y="5224806"/>
            <a:ext cx="13864922" cy="2574235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8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</a:t>
            </a:r>
            <a:r>
              <a:rPr kumimoji="1" lang="en-US" altLang="zh-CN" sz="9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</a:t>
            </a:r>
            <a:r>
              <a:rPr kumimoji="1" lang="zh-CN" altLang="en-US" sz="9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与工作流</a:t>
            </a:r>
          </a:p>
        </p:txBody>
      </p:sp>
    </p:spTree>
    <p:extLst>
      <p:ext uri="{BB962C8B-B14F-4D97-AF65-F5344CB8AC3E}">
        <p14:creationId xmlns:p14="http://schemas.microsoft.com/office/powerpoint/2010/main" val="2927570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1" y="94451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9726AB71-E58E-F84C-ADAB-B2576B3EA021}"/>
              </a:ext>
            </a:extLst>
          </p:cNvPr>
          <p:cNvSpPr/>
          <p:nvPr/>
        </p:nvSpPr>
        <p:spPr>
          <a:xfrm>
            <a:off x="14022789" y="683549"/>
            <a:ext cx="3931920" cy="928155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development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6E28B5BC-3CD5-7D43-BAC9-C28FBCB48E1A}"/>
              </a:ext>
            </a:extLst>
          </p:cNvPr>
          <p:cNvSpPr/>
          <p:nvPr/>
        </p:nvSpPr>
        <p:spPr>
          <a:xfrm>
            <a:off x="1183861" y="2958342"/>
            <a:ext cx="3931920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工作区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DD5A5182-3FBB-F245-92E4-C2F86DE713F9}"/>
              </a:ext>
            </a:extLst>
          </p:cNvPr>
          <p:cNvSpPr/>
          <p:nvPr/>
        </p:nvSpPr>
        <p:spPr>
          <a:xfrm>
            <a:off x="6475749" y="2937911"/>
            <a:ext cx="3931920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暂存区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ED175AD7-1FA3-7C41-8431-CEEEFAAF8D76}"/>
              </a:ext>
            </a:extLst>
          </p:cNvPr>
          <p:cNvSpPr/>
          <p:nvPr/>
        </p:nvSpPr>
        <p:spPr>
          <a:xfrm>
            <a:off x="1183861" y="7521942"/>
            <a:ext cx="3931920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本地仓库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2A588433-DD07-D044-B39B-194152E2E7D1}"/>
              </a:ext>
            </a:extLst>
          </p:cNvPr>
          <p:cNvSpPr/>
          <p:nvPr/>
        </p:nvSpPr>
        <p:spPr>
          <a:xfrm>
            <a:off x="6475749" y="7483709"/>
            <a:ext cx="3931920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远程仓库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524B8D4-2B31-A743-AE4A-0D99D5A027E5}"/>
              </a:ext>
            </a:extLst>
          </p:cNvPr>
          <p:cNvSpPr txBox="1"/>
          <p:nvPr/>
        </p:nvSpPr>
        <p:spPr>
          <a:xfrm>
            <a:off x="6499586" y="4224805"/>
            <a:ext cx="519043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 commit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–m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56C33B0-7FF1-4945-ADBC-0BE2D710B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1638" y="4300369"/>
            <a:ext cx="9712301" cy="820920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EFD7C63-CB72-3646-B1BA-F7FBF08AC5CB}"/>
              </a:ext>
            </a:extLst>
          </p:cNvPr>
          <p:cNvSpPr txBox="1"/>
          <p:nvPr/>
        </p:nvSpPr>
        <p:spPr>
          <a:xfrm>
            <a:off x="1437861" y="4174752"/>
            <a:ext cx="3040107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3C16FE9-C3D8-654F-9E70-A1B030190263}"/>
              </a:ext>
            </a:extLst>
          </p:cNvPr>
          <p:cNvSpPr txBox="1"/>
          <p:nvPr/>
        </p:nvSpPr>
        <p:spPr>
          <a:xfrm>
            <a:off x="1437861" y="5089152"/>
            <a:ext cx="3040107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-A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AA260BD-812A-C649-BF76-184C5C470707}"/>
              </a:ext>
            </a:extLst>
          </p:cNvPr>
          <p:cNvSpPr txBox="1"/>
          <p:nvPr/>
        </p:nvSpPr>
        <p:spPr>
          <a:xfrm>
            <a:off x="1314175" y="8711533"/>
            <a:ext cx="3931920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 branch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6E7E48A-829B-1C40-95F9-DC33C7450F69}"/>
              </a:ext>
            </a:extLst>
          </p:cNvPr>
          <p:cNvSpPr txBox="1"/>
          <p:nvPr/>
        </p:nvSpPr>
        <p:spPr>
          <a:xfrm>
            <a:off x="1314174" y="9508085"/>
            <a:ext cx="582322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 checkout –b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4968F31-DF9C-B149-A4D9-B23FD583C09C}"/>
              </a:ext>
            </a:extLst>
          </p:cNvPr>
          <p:cNvSpPr txBox="1"/>
          <p:nvPr/>
        </p:nvSpPr>
        <p:spPr>
          <a:xfrm>
            <a:off x="1291646" y="10313387"/>
            <a:ext cx="582322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 branch -d xx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B8789A3-7CED-5646-8D79-12D85120045F}"/>
              </a:ext>
            </a:extLst>
          </p:cNvPr>
          <p:cNvSpPr txBox="1"/>
          <p:nvPr/>
        </p:nvSpPr>
        <p:spPr>
          <a:xfrm>
            <a:off x="1291646" y="11227787"/>
            <a:ext cx="836035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 push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origin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–delete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xx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9FCC9D8-8FB9-334B-8769-BF3CAAF2AC81}"/>
              </a:ext>
            </a:extLst>
          </p:cNvPr>
          <p:cNvSpPr txBox="1"/>
          <p:nvPr/>
        </p:nvSpPr>
        <p:spPr>
          <a:xfrm>
            <a:off x="6444952" y="5348348"/>
            <a:ext cx="6628873" cy="1409833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 commit </a:t>
            </a:r>
          </a:p>
          <a:p>
            <a:pPr algn="l"/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--amend --no-edit</a:t>
            </a:r>
          </a:p>
        </p:txBody>
      </p:sp>
    </p:spTree>
    <p:extLst>
      <p:ext uri="{BB962C8B-B14F-4D97-AF65-F5344CB8AC3E}">
        <p14:creationId xmlns:p14="http://schemas.microsoft.com/office/powerpoint/2010/main" val="658019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>
            <a:extLst>
              <a:ext uri="{FF2B5EF4-FFF2-40B4-BE49-F238E27FC236}">
                <a16:creationId xmlns:a16="http://schemas.microsoft.com/office/drawing/2014/main" id="{365B22B8-BDC0-B34F-85AB-5B54DB23C79D}"/>
              </a:ext>
            </a:extLst>
          </p:cNvPr>
          <p:cNvSpPr>
            <a:spLocks/>
          </p:cNvSpPr>
          <p:nvPr/>
        </p:nvSpPr>
        <p:spPr>
          <a:xfrm>
            <a:off x="6238718" y="1631106"/>
            <a:ext cx="5245167" cy="3043050"/>
          </a:xfrm>
          <a:prstGeom prst="roundRect">
            <a:avLst>
              <a:gd name="adj" fmla="val 3254"/>
            </a:avLst>
          </a:prstGeom>
          <a:solidFill>
            <a:schemeClr val="bg2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4000" b="0" dirty="0" err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7707715" y="-93298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0772511" y="-192229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B9F2B23E-9364-754F-93A4-88A404008D70}"/>
              </a:ext>
            </a:extLst>
          </p:cNvPr>
          <p:cNvSpPr/>
          <p:nvPr/>
        </p:nvSpPr>
        <p:spPr>
          <a:xfrm>
            <a:off x="6238718" y="435927"/>
            <a:ext cx="5245166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本地仓库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2C4A1CE9-A78D-DE43-8AB1-7B3503D83CCE}"/>
              </a:ext>
            </a:extLst>
          </p:cNvPr>
          <p:cNvSpPr/>
          <p:nvPr/>
        </p:nvSpPr>
        <p:spPr>
          <a:xfrm>
            <a:off x="12153505" y="421973"/>
            <a:ext cx="4756987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远程仓库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31823C00-1F4F-B34D-855A-4E631905F9FC}"/>
              </a:ext>
            </a:extLst>
          </p:cNvPr>
          <p:cNvSpPr/>
          <p:nvPr/>
        </p:nvSpPr>
        <p:spPr>
          <a:xfrm>
            <a:off x="8224008" y="1889967"/>
            <a:ext cx="3043979" cy="119181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zh-CN" sz="32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</a:p>
          <a:p>
            <a:pPr algn="l"/>
            <a:r>
              <a:rPr kumimoji="1" lang="en-US" altLang="zh-CN" sz="3200" b="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commitID</a:t>
            </a:r>
            <a:r>
              <a:rPr kumimoji="1" lang="en-US" altLang="zh-CN" sz="32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=1</a:t>
            </a:r>
            <a:endParaRPr kumimoji="1" lang="zh-CN" altLang="en-US" sz="3200" b="0" dirty="0" err="1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CF97564-934C-FE4C-AB4E-159CC05FD001}"/>
              </a:ext>
            </a:extLst>
          </p:cNvPr>
          <p:cNvSpPr/>
          <p:nvPr/>
        </p:nvSpPr>
        <p:spPr>
          <a:xfrm>
            <a:off x="8224009" y="3226349"/>
            <a:ext cx="3043980" cy="119181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l"/>
            <a:r>
              <a:rPr kumimoji="1" lang="en-US" altLang="zh-CN" sz="32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Origin/master</a:t>
            </a:r>
          </a:p>
          <a:p>
            <a:pPr algn="l"/>
            <a:r>
              <a:rPr kumimoji="1" lang="en-US" altLang="zh-CN" sz="3200" b="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commitID</a:t>
            </a:r>
            <a:r>
              <a:rPr kumimoji="1" lang="en-US" altLang="zh-CN" sz="32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=1</a:t>
            </a:r>
            <a:endParaRPr kumimoji="1" lang="zh-CN" altLang="en-US" sz="3200" b="0" dirty="0" err="1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B83E080F-BC08-1347-9FA0-4864CA271A28}"/>
              </a:ext>
            </a:extLst>
          </p:cNvPr>
          <p:cNvSpPr/>
          <p:nvPr/>
        </p:nvSpPr>
        <p:spPr>
          <a:xfrm>
            <a:off x="6969467" y="4530085"/>
            <a:ext cx="45719" cy="1094364"/>
          </a:xfrm>
          <a:prstGeom prst="roundRect">
            <a:avLst/>
          </a:prstGeom>
        </p:spPr>
        <p:txBody>
          <a:bodyPr wrap="none" rtlCol="0" anchor="ctr">
            <a:spAutoFit/>
          </a:bodyPr>
          <a:lstStyle/>
          <a:p>
            <a:pPr algn="l"/>
            <a:endParaRPr kumimoji="1" lang="zh-CN" altLang="en-US" sz="4000" b="0" dirty="0" err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968C168-24EF-2647-A961-870893C7BD8F}"/>
              </a:ext>
            </a:extLst>
          </p:cNvPr>
          <p:cNvSpPr txBox="1"/>
          <p:nvPr/>
        </p:nvSpPr>
        <p:spPr>
          <a:xfrm>
            <a:off x="6473450" y="1985734"/>
            <a:ext cx="276259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HEAD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C312F3C-219C-4843-A0D0-5A07EECC6B98}"/>
              </a:ext>
            </a:extLst>
          </p:cNvPr>
          <p:cNvSpPr txBox="1"/>
          <p:nvPr/>
        </p:nvSpPr>
        <p:spPr>
          <a:xfrm>
            <a:off x="6473450" y="3263431"/>
            <a:ext cx="276259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remotes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E7B14585-A671-7E43-AA8A-91F3313C1C8D}"/>
              </a:ext>
            </a:extLst>
          </p:cNvPr>
          <p:cNvSpPr>
            <a:spLocks/>
          </p:cNvSpPr>
          <p:nvPr/>
        </p:nvSpPr>
        <p:spPr>
          <a:xfrm>
            <a:off x="12153506" y="1647891"/>
            <a:ext cx="4756985" cy="3043050"/>
          </a:xfrm>
          <a:prstGeom prst="roundRect">
            <a:avLst>
              <a:gd name="adj" fmla="val 3254"/>
            </a:avLst>
          </a:prstGeom>
          <a:solidFill>
            <a:schemeClr val="bg2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4000" b="0" dirty="0" err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DA26D338-4924-BA47-A77D-A4F1078857A2}"/>
              </a:ext>
            </a:extLst>
          </p:cNvPr>
          <p:cNvSpPr/>
          <p:nvPr/>
        </p:nvSpPr>
        <p:spPr>
          <a:xfrm>
            <a:off x="12420875" y="1886689"/>
            <a:ext cx="4201330" cy="119181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zh-CN" sz="32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Origin/master</a:t>
            </a:r>
          </a:p>
          <a:p>
            <a:pPr algn="l"/>
            <a:r>
              <a:rPr kumimoji="1" lang="en-US" altLang="zh-CN" sz="3200" b="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commitID</a:t>
            </a:r>
            <a:r>
              <a:rPr kumimoji="1" lang="en-US" altLang="zh-CN" sz="32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=1</a:t>
            </a:r>
            <a:endParaRPr kumimoji="1" lang="zh-CN" altLang="en-US" sz="3200" b="0" dirty="0" err="1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D772186E-DE2B-3A4C-894A-80E30FE14FCB}"/>
              </a:ext>
            </a:extLst>
          </p:cNvPr>
          <p:cNvSpPr/>
          <p:nvPr/>
        </p:nvSpPr>
        <p:spPr>
          <a:xfrm>
            <a:off x="12420875" y="3178213"/>
            <a:ext cx="4201330" cy="726162"/>
          </a:xfrm>
          <a:prstGeom prst="roundRect">
            <a:avLst>
              <a:gd name="adj" fmla="val 34024"/>
            </a:avLst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zh-CN" sz="3200" b="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commitID</a:t>
            </a:r>
            <a:r>
              <a:rPr kumimoji="1" lang="en-US" altLang="zh-CN" sz="32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=2</a:t>
            </a:r>
            <a:endParaRPr kumimoji="1" lang="zh-CN" altLang="en-US" sz="3200" b="0" dirty="0" err="1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379B9EC-7C00-354D-9A77-6A4E8CB92344}"/>
              </a:ext>
            </a:extLst>
          </p:cNvPr>
          <p:cNvSpPr txBox="1"/>
          <p:nvPr/>
        </p:nvSpPr>
        <p:spPr>
          <a:xfrm>
            <a:off x="2177726" y="6230730"/>
            <a:ext cx="292384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9FA6AB4E-1727-1B4D-B59B-28A7EC1E5A3B}"/>
              </a:ext>
            </a:extLst>
          </p:cNvPr>
          <p:cNvSpPr>
            <a:spLocks/>
          </p:cNvSpPr>
          <p:nvPr/>
        </p:nvSpPr>
        <p:spPr>
          <a:xfrm>
            <a:off x="6238717" y="4807925"/>
            <a:ext cx="5245167" cy="3043050"/>
          </a:xfrm>
          <a:prstGeom prst="roundRect">
            <a:avLst>
              <a:gd name="adj" fmla="val 3254"/>
            </a:avLst>
          </a:prstGeom>
          <a:solidFill>
            <a:schemeClr val="bg2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4000" b="0" dirty="0" err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3953221F-4B7D-854F-A7E0-64E6F55C9BA7}"/>
              </a:ext>
            </a:extLst>
          </p:cNvPr>
          <p:cNvSpPr/>
          <p:nvPr/>
        </p:nvSpPr>
        <p:spPr>
          <a:xfrm>
            <a:off x="8224007" y="5066786"/>
            <a:ext cx="3043979" cy="119181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zh-CN" sz="32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</a:p>
          <a:p>
            <a:pPr algn="l"/>
            <a:r>
              <a:rPr kumimoji="1" lang="en-US" altLang="zh-CN" sz="3200" b="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commitID</a:t>
            </a:r>
            <a:r>
              <a:rPr kumimoji="1" lang="en-US" altLang="zh-CN" sz="32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=1</a:t>
            </a:r>
            <a:endParaRPr kumimoji="1" lang="zh-CN" altLang="en-US" sz="3200" b="0" dirty="0" err="1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87571128-163A-3941-96E0-F422E8C0B6E4}"/>
              </a:ext>
            </a:extLst>
          </p:cNvPr>
          <p:cNvSpPr/>
          <p:nvPr/>
        </p:nvSpPr>
        <p:spPr>
          <a:xfrm>
            <a:off x="8224008" y="6403168"/>
            <a:ext cx="3043980" cy="119181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l"/>
            <a:r>
              <a:rPr kumimoji="1" lang="en-US" altLang="zh-CN" sz="32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Origin/master</a:t>
            </a:r>
          </a:p>
          <a:p>
            <a:pPr algn="l"/>
            <a:r>
              <a:rPr kumimoji="1" lang="en-US" altLang="zh-CN" sz="3200" b="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commitID</a:t>
            </a:r>
            <a:r>
              <a:rPr kumimoji="1" lang="en-US" altLang="zh-CN" sz="32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=2</a:t>
            </a:r>
            <a:endParaRPr kumimoji="1" lang="zh-CN" altLang="en-US" sz="3200" b="0" dirty="0" err="1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981F7BA-62B8-4D46-B541-79D2F4EBDD92}"/>
              </a:ext>
            </a:extLst>
          </p:cNvPr>
          <p:cNvSpPr txBox="1"/>
          <p:nvPr/>
        </p:nvSpPr>
        <p:spPr>
          <a:xfrm>
            <a:off x="6473449" y="5162553"/>
            <a:ext cx="276259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HEAD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F96EA1F-B50A-424A-802F-D5147AF0A055}"/>
              </a:ext>
            </a:extLst>
          </p:cNvPr>
          <p:cNvSpPr txBox="1"/>
          <p:nvPr/>
        </p:nvSpPr>
        <p:spPr>
          <a:xfrm>
            <a:off x="6473449" y="6440250"/>
            <a:ext cx="276259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remotes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F02AE44-11FA-0D40-A9BE-D1AC7B49AC01}"/>
              </a:ext>
            </a:extLst>
          </p:cNvPr>
          <p:cNvSpPr txBox="1"/>
          <p:nvPr/>
        </p:nvSpPr>
        <p:spPr>
          <a:xfrm>
            <a:off x="2177726" y="9013066"/>
            <a:ext cx="2739887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2574371A-BA19-6148-B896-22BAF1CE3B7F}"/>
              </a:ext>
            </a:extLst>
          </p:cNvPr>
          <p:cNvSpPr>
            <a:spLocks/>
          </p:cNvSpPr>
          <p:nvPr/>
        </p:nvSpPr>
        <p:spPr>
          <a:xfrm>
            <a:off x="6238717" y="7996283"/>
            <a:ext cx="5245167" cy="3043050"/>
          </a:xfrm>
          <a:prstGeom prst="roundRect">
            <a:avLst>
              <a:gd name="adj" fmla="val 3254"/>
            </a:avLst>
          </a:prstGeom>
          <a:solidFill>
            <a:schemeClr val="bg2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4000" b="0" dirty="0" err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4F0AB97C-BFBB-9747-A778-258415A8399A}"/>
              </a:ext>
            </a:extLst>
          </p:cNvPr>
          <p:cNvSpPr/>
          <p:nvPr/>
        </p:nvSpPr>
        <p:spPr>
          <a:xfrm>
            <a:off x="8224007" y="8255144"/>
            <a:ext cx="3043979" cy="119181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zh-CN" sz="32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</a:p>
          <a:p>
            <a:pPr algn="l"/>
            <a:r>
              <a:rPr kumimoji="1" lang="en-US" altLang="zh-CN" sz="3200" b="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commitID</a:t>
            </a:r>
            <a:r>
              <a:rPr kumimoji="1" lang="en-US" altLang="zh-CN" sz="32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=2</a:t>
            </a:r>
            <a:endParaRPr kumimoji="1" lang="zh-CN" altLang="en-US" sz="3200" b="0" dirty="0" err="1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7159AE13-3E3D-914C-B599-242CB26D22F2}"/>
              </a:ext>
            </a:extLst>
          </p:cNvPr>
          <p:cNvSpPr/>
          <p:nvPr/>
        </p:nvSpPr>
        <p:spPr>
          <a:xfrm>
            <a:off x="8224008" y="9591526"/>
            <a:ext cx="3043980" cy="119181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l"/>
            <a:r>
              <a:rPr kumimoji="1" lang="en-US" altLang="zh-CN" sz="32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Origin/master</a:t>
            </a:r>
          </a:p>
          <a:p>
            <a:pPr algn="l"/>
            <a:r>
              <a:rPr kumimoji="1" lang="en-US" altLang="zh-CN" sz="3200" b="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commitID</a:t>
            </a:r>
            <a:r>
              <a:rPr kumimoji="1" lang="en-US" altLang="zh-CN" sz="32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=2</a:t>
            </a:r>
            <a:endParaRPr kumimoji="1" lang="zh-CN" altLang="en-US" sz="3200" b="0" dirty="0" err="1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695B991-5E6B-0B4F-BB4A-577A54ED3EF4}"/>
              </a:ext>
            </a:extLst>
          </p:cNvPr>
          <p:cNvSpPr txBox="1"/>
          <p:nvPr/>
        </p:nvSpPr>
        <p:spPr>
          <a:xfrm>
            <a:off x="6473449" y="8350911"/>
            <a:ext cx="276259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HEAD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7DBDA9A-D992-C44A-B056-39D563E1AA84}"/>
              </a:ext>
            </a:extLst>
          </p:cNvPr>
          <p:cNvSpPr txBox="1"/>
          <p:nvPr/>
        </p:nvSpPr>
        <p:spPr>
          <a:xfrm>
            <a:off x="6473449" y="9628608"/>
            <a:ext cx="276259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3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remotes</a:t>
            </a: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18652344-B09E-8D41-B105-FE3A2F470C45}"/>
              </a:ext>
            </a:extLst>
          </p:cNvPr>
          <p:cNvSpPr/>
          <p:nvPr/>
        </p:nvSpPr>
        <p:spPr>
          <a:xfrm>
            <a:off x="1702387" y="4807925"/>
            <a:ext cx="3931920" cy="3043050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git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fetch</a:t>
            </a:r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69D7ABDA-D819-5C45-ACEA-2D3ABE1D138D}"/>
              </a:ext>
            </a:extLst>
          </p:cNvPr>
          <p:cNvSpPr/>
          <p:nvPr/>
        </p:nvSpPr>
        <p:spPr>
          <a:xfrm>
            <a:off x="1702387" y="7996283"/>
            <a:ext cx="3931920" cy="3043050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git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pull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615E675F-C208-C743-A9AB-65A6B561083E}"/>
              </a:ext>
            </a:extLst>
          </p:cNvPr>
          <p:cNvSpPr/>
          <p:nvPr/>
        </p:nvSpPr>
        <p:spPr>
          <a:xfrm>
            <a:off x="20743914" y="6440634"/>
            <a:ext cx="3043980" cy="119181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spAutoFit/>
          </a:bodyPr>
          <a:lstStyle/>
          <a:p>
            <a:pPr algn="l"/>
            <a:r>
              <a:rPr kumimoji="1" lang="en-US" altLang="zh-CN" sz="32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Origin/master</a:t>
            </a:r>
          </a:p>
          <a:p>
            <a:pPr algn="l"/>
            <a:r>
              <a:rPr kumimoji="1" lang="en-US" altLang="zh-CN" sz="3200" b="0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commitID</a:t>
            </a:r>
            <a:r>
              <a:rPr kumimoji="1" lang="en-US" altLang="zh-CN" sz="3200" b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=3</a:t>
            </a:r>
            <a:endParaRPr kumimoji="1" lang="zh-CN" altLang="en-US" sz="3200" b="0" dirty="0" err="1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87874049-8539-344B-9555-F3D064F57F23}"/>
              </a:ext>
            </a:extLst>
          </p:cNvPr>
          <p:cNvSpPr/>
          <p:nvPr/>
        </p:nvSpPr>
        <p:spPr>
          <a:xfrm>
            <a:off x="17604170" y="6485862"/>
            <a:ext cx="2923848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git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merge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5B9E014-D467-B641-B912-FDBA18AF77F4}"/>
              </a:ext>
            </a:extLst>
          </p:cNvPr>
          <p:cNvSpPr txBox="1"/>
          <p:nvPr/>
        </p:nvSpPr>
        <p:spPr>
          <a:xfrm>
            <a:off x="6238717" y="11324692"/>
            <a:ext cx="1136545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 pull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fetch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merge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98481AE-A7A8-9645-8685-76433F45224B}"/>
              </a:ext>
            </a:extLst>
          </p:cNvPr>
          <p:cNvSpPr txBox="1"/>
          <p:nvPr/>
        </p:nvSpPr>
        <p:spPr>
          <a:xfrm>
            <a:off x="6238717" y="12470662"/>
            <a:ext cx="1644348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 pull --rebase = git fetch + git rebase</a:t>
            </a:r>
          </a:p>
        </p:txBody>
      </p:sp>
    </p:spTree>
    <p:extLst>
      <p:ext uri="{BB962C8B-B14F-4D97-AF65-F5344CB8AC3E}">
        <p14:creationId xmlns:p14="http://schemas.microsoft.com/office/powerpoint/2010/main" val="1035794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379B9EC-7C00-354D-9A77-6A4E8CB92344}"/>
              </a:ext>
            </a:extLst>
          </p:cNvPr>
          <p:cNvSpPr txBox="1"/>
          <p:nvPr/>
        </p:nvSpPr>
        <p:spPr>
          <a:xfrm>
            <a:off x="3193726" y="6611730"/>
            <a:ext cx="292384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F02AE44-11FA-0D40-A9BE-D1AC7B49AC01}"/>
              </a:ext>
            </a:extLst>
          </p:cNvPr>
          <p:cNvSpPr txBox="1"/>
          <p:nvPr/>
        </p:nvSpPr>
        <p:spPr>
          <a:xfrm>
            <a:off x="3193726" y="9398162"/>
            <a:ext cx="2739887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18652344-B09E-8D41-B105-FE3A2F470C45}"/>
              </a:ext>
            </a:extLst>
          </p:cNvPr>
          <p:cNvSpPr/>
          <p:nvPr/>
        </p:nvSpPr>
        <p:spPr>
          <a:xfrm>
            <a:off x="11871014" y="759903"/>
            <a:ext cx="3931920" cy="928155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git rebase</a:t>
            </a:r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69D7ABDA-D819-5C45-ACEA-2D3ABE1D138D}"/>
              </a:ext>
            </a:extLst>
          </p:cNvPr>
          <p:cNvSpPr/>
          <p:nvPr/>
        </p:nvSpPr>
        <p:spPr>
          <a:xfrm>
            <a:off x="723730" y="759904"/>
            <a:ext cx="3931920" cy="928155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git merge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1FB1583-97A0-1D47-AF71-202FCB63C79E}"/>
              </a:ext>
            </a:extLst>
          </p:cNvPr>
          <p:cNvSpPr/>
          <p:nvPr/>
        </p:nvSpPr>
        <p:spPr>
          <a:xfrm>
            <a:off x="11540834" y="7195407"/>
            <a:ext cx="1847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4CEE54A-23BD-B34C-A639-118653E140ED}"/>
              </a:ext>
            </a:extLst>
          </p:cNvPr>
          <p:cNvSpPr txBox="1"/>
          <p:nvPr/>
        </p:nvSpPr>
        <p:spPr>
          <a:xfrm>
            <a:off x="1433187" y="11848440"/>
            <a:ext cx="11118526" cy="1303052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个人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feature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开发分支必须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rebase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02663AC-BADE-CD4C-80EA-B41B0A5885BD}"/>
              </a:ext>
            </a:extLst>
          </p:cNvPr>
          <p:cNvSpPr txBox="1"/>
          <p:nvPr/>
        </p:nvSpPr>
        <p:spPr>
          <a:xfrm>
            <a:off x="1433187" y="10681600"/>
            <a:ext cx="6444926" cy="1303052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公共分支不能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rebase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56369BC0-6B47-4A49-93BA-C7E6C6AFD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30" y="2289420"/>
            <a:ext cx="10452100" cy="7823200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F6D7C000-ED3A-DE4D-A9C8-5870B7083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0834" y="2289420"/>
            <a:ext cx="12252036" cy="7823200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ACA08E57-FC43-4D4E-AD1D-7A60A18E7E61}"/>
              </a:ext>
            </a:extLst>
          </p:cNvPr>
          <p:cNvSpPr/>
          <p:nvPr/>
        </p:nvSpPr>
        <p:spPr>
          <a:xfrm>
            <a:off x="14824182" y="11209080"/>
            <a:ext cx="514275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 stash sav</a:t>
            </a:r>
            <a:r>
              <a:rPr lang="en-US" altLang="zh-CN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e</a:t>
            </a:r>
          </a:p>
          <a:p>
            <a:pPr algn="l"/>
            <a:r>
              <a:rPr lang="en" altLang="zh-CN" sz="6000" b="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 stash pop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548186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 algn="l">
          <a:defRPr sz="4000" b="0" dirty="0" err="1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spDef>
    <a:lnDef>
      <a:spPr>
        <a:noFill/>
        <a:ln w="50800" cap="flat">
          <a:solidFill>
            <a:srgbClr val="FF6C6E"/>
          </a:solidFill>
          <a:prstDash val="solid"/>
          <a:miter lim="400000"/>
          <a:tailEnd type="triangle"/>
        </a:ln>
        <a:effectLst/>
        <a:sp3d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8575" cap="flat">
          <a:noFill/>
          <a:miter lim="400000"/>
        </a:ln>
        <a:effectLst/>
        <a:sp3d/>
      </a:spPr>
      <a:bodyPr rot="0" spcFirstLastPara="1" vertOverflow="overflow" horzOverflow="overflow" vert="horz" wrap="square" lIns="50400" tIns="50800" rIns="50800" bIns="50800" numCol="1" spcCol="38100" rtlCol="0" anchor="ctr">
        <a:noAutofit/>
      </a:bodyPr>
      <a:lstStyle>
        <a:defPPr algn="l">
          <a:defRPr kumimoji="1" sz="4000" b="0" dirty="0" smtClean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模板" id="{6A2E8E20-CBA2-1E4F-9A2C-A085AB2A78C4}" vid="{FD546A65-7565-9844-B3EA-D2C5A1C214A7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27362</TotalTime>
  <Words>1817</Words>
  <Application>Microsoft Macintosh PowerPoint</Application>
  <PresentationFormat>自定义</PresentationFormat>
  <Paragraphs>451</Paragraphs>
  <Slides>57</Slides>
  <Notes>53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7" baseType="lpstr">
      <vt:lpstr>Microsoft YaHei</vt:lpstr>
      <vt:lpstr>Alibaba PuHuiTi R</vt:lpstr>
      <vt:lpstr>PingFang SC</vt:lpstr>
      <vt:lpstr>Arial</vt:lpstr>
      <vt:lpstr>Helvetica</vt:lpstr>
      <vt:lpstr>Helvetica Light</vt:lpstr>
      <vt:lpstr>Helvetica Neue</vt:lpstr>
      <vt:lpstr>Helvetica Neue Medium</vt:lpstr>
      <vt:lpstr>Wingdings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 楠</dc:creator>
  <cp:lastModifiedBy>lin xi</cp:lastModifiedBy>
  <cp:revision>2394</cp:revision>
  <cp:lastPrinted>2019-10-08T09:23:57Z</cp:lastPrinted>
  <dcterms:created xsi:type="dcterms:W3CDTF">2021-05-18T10:48:55Z</dcterms:created>
  <dcterms:modified xsi:type="dcterms:W3CDTF">2021-07-22T11:55:20Z</dcterms:modified>
</cp:coreProperties>
</file>